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86" r:id="rId2"/>
  </p:sldMasterIdLst>
  <p:notesMasterIdLst>
    <p:notesMasterId r:id="rId55"/>
  </p:notesMasterIdLst>
  <p:handoutMasterIdLst>
    <p:handoutMasterId r:id="rId56"/>
  </p:handoutMasterIdLst>
  <p:sldIdLst>
    <p:sldId id="1026" r:id="rId3"/>
    <p:sldId id="1312" r:id="rId4"/>
    <p:sldId id="1313" r:id="rId5"/>
    <p:sldId id="1314" r:id="rId6"/>
    <p:sldId id="1315" r:id="rId7"/>
    <p:sldId id="1316" r:id="rId8"/>
    <p:sldId id="1317" r:id="rId9"/>
    <p:sldId id="1318" r:id="rId10"/>
    <p:sldId id="1319" r:id="rId11"/>
    <p:sldId id="1321" r:id="rId12"/>
    <p:sldId id="1278" r:id="rId13"/>
    <p:sldId id="1279" r:id="rId14"/>
    <p:sldId id="1280" r:id="rId15"/>
    <p:sldId id="1281" r:id="rId16"/>
    <p:sldId id="1282" r:id="rId17"/>
    <p:sldId id="1284" r:id="rId18"/>
    <p:sldId id="1283" r:id="rId19"/>
    <p:sldId id="1288" r:id="rId20"/>
    <p:sldId id="1289" r:id="rId21"/>
    <p:sldId id="1290" r:id="rId22"/>
    <p:sldId id="1309" r:id="rId23"/>
    <p:sldId id="1285" r:id="rId24"/>
    <p:sldId id="1286" r:id="rId25"/>
    <p:sldId id="1291" r:id="rId26"/>
    <p:sldId id="1292" r:id="rId27"/>
    <p:sldId id="1293" r:id="rId28"/>
    <p:sldId id="1294" r:id="rId29"/>
    <p:sldId id="1295" r:id="rId30"/>
    <p:sldId id="1311" r:id="rId31"/>
    <p:sldId id="1297" r:id="rId32"/>
    <p:sldId id="1310" r:id="rId33"/>
    <p:sldId id="1296" r:id="rId34"/>
    <p:sldId id="1298" r:id="rId35"/>
    <p:sldId id="1299" r:id="rId36"/>
    <p:sldId id="1300" r:id="rId37"/>
    <p:sldId id="1301" r:id="rId38"/>
    <p:sldId id="1302" r:id="rId39"/>
    <p:sldId id="1303" r:id="rId40"/>
    <p:sldId id="1304" r:id="rId41"/>
    <p:sldId id="1193" r:id="rId42"/>
    <p:sldId id="1213" r:id="rId43"/>
    <p:sldId id="1322" r:id="rId44"/>
    <p:sldId id="1323" r:id="rId45"/>
    <p:sldId id="1307" r:id="rId46"/>
    <p:sldId id="1266" r:id="rId47"/>
    <p:sldId id="1257" r:id="rId48"/>
    <p:sldId id="1324" r:id="rId49"/>
    <p:sldId id="1175" r:id="rId50"/>
    <p:sldId id="1132" r:id="rId51"/>
    <p:sldId id="1133" r:id="rId52"/>
    <p:sldId id="1210" r:id="rId53"/>
    <p:sldId id="1255" r:id="rId54"/>
  </p:sldIdLst>
  <p:sldSz cx="9144000" cy="6858000" type="screen4x3"/>
  <p:notesSz cx="6858000" cy="9144000"/>
  <p:defaultTextStyle>
    <a:defPPr>
      <a:defRPr lang="es-ES"/>
    </a:defPPr>
    <a:lvl1pPr algn="l" rtl="0" fontAlgn="base">
      <a:spcBef>
        <a:spcPct val="0"/>
      </a:spcBef>
      <a:spcAft>
        <a:spcPct val="0"/>
      </a:spcAft>
      <a:defRPr sz="1200" kern="1200">
        <a:solidFill>
          <a:schemeClr val="bg1"/>
        </a:solidFill>
        <a:latin typeface="Arial" charset="0"/>
        <a:ea typeface="+mn-ea"/>
        <a:cs typeface="Arial" charset="0"/>
      </a:defRPr>
    </a:lvl1pPr>
    <a:lvl2pPr marL="457200" algn="l" rtl="0" fontAlgn="base">
      <a:spcBef>
        <a:spcPct val="0"/>
      </a:spcBef>
      <a:spcAft>
        <a:spcPct val="0"/>
      </a:spcAft>
      <a:defRPr sz="1200" kern="1200">
        <a:solidFill>
          <a:schemeClr val="bg1"/>
        </a:solidFill>
        <a:latin typeface="Arial" charset="0"/>
        <a:ea typeface="+mn-ea"/>
        <a:cs typeface="Arial" charset="0"/>
      </a:defRPr>
    </a:lvl2pPr>
    <a:lvl3pPr marL="914400" algn="l" rtl="0" fontAlgn="base">
      <a:spcBef>
        <a:spcPct val="0"/>
      </a:spcBef>
      <a:spcAft>
        <a:spcPct val="0"/>
      </a:spcAft>
      <a:defRPr sz="1200" kern="1200">
        <a:solidFill>
          <a:schemeClr val="bg1"/>
        </a:solidFill>
        <a:latin typeface="Arial" charset="0"/>
        <a:ea typeface="+mn-ea"/>
        <a:cs typeface="Arial" charset="0"/>
      </a:defRPr>
    </a:lvl3pPr>
    <a:lvl4pPr marL="1371600" algn="l" rtl="0" fontAlgn="base">
      <a:spcBef>
        <a:spcPct val="0"/>
      </a:spcBef>
      <a:spcAft>
        <a:spcPct val="0"/>
      </a:spcAft>
      <a:defRPr sz="1200" kern="1200">
        <a:solidFill>
          <a:schemeClr val="bg1"/>
        </a:solidFill>
        <a:latin typeface="Arial" charset="0"/>
        <a:ea typeface="+mn-ea"/>
        <a:cs typeface="Arial" charset="0"/>
      </a:defRPr>
    </a:lvl4pPr>
    <a:lvl5pPr marL="1828800" algn="l" rtl="0" fontAlgn="base">
      <a:spcBef>
        <a:spcPct val="0"/>
      </a:spcBef>
      <a:spcAft>
        <a:spcPct val="0"/>
      </a:spcAft>
      <a:defRPr sz="1200" kern="1200">
        <a:solidFill>
          <a:schemeClr val="bg1"/>
        </a:solidFill>
        <a:latin typeface="Arial" charset="0"/>
        <a:ea typeface="+mn-ea"/>
        <a:cs typeface="Arial" charset="0"/>
      </a:defRPr>
    </a:lvl5pPr>
    <a:lvl6pPr marL="2286000" algn="l" defTabSz="914400" rtl="0" eaLnBrk="1" latinLnBrk="0" hangingPunct="1">
      <a:defRPr sz="1200" kern="1200">
        <a:solidFill>
          <a:schemeClr val="bg1"/>
        </a:solidFill>
        <a:latin typeface="Arial" charset="0"/>
        <a:ea typeface="+mn-ea"/>
        <a:cs typeface="Arial" charset="0"/>
      </a:defRPr>
    </a:lvl6pPr>
    <a:lvl7pPr marL="2743200" algn="l" defTabSz="914400" rtl="0" eaLnBrk="1" latinLnBrk="0" hangingPunct="1">
      <a:defRPr sz="1200" kern="1200">
        <a:solidFill>
          <a:schemeClr val="bg1"/>
        </a:solidFill>
        <a:latin typeface="Arial" charset="0"/>
        <a:ea typeface="+mn-ea"/>
        <a:cs typeface="Arial" charset="0"/>
      </a:defRPr>
    </a:lvl7pPr>
    <a:lvl8pPr marL="3200400" algn="l" defTabSz="914400" rtl="0" eaLnBrk="1" latinLnBrk="0" hangingPunct="1">
      <a:defRPr sz="1200" kern="1200">
        <a:solidFill>
          <a:schemeClr val="bg1"/>
        </a:solidFill>
        <a:latin typeface="Arial" charset="0"/>
        <a:ea typeface="+mn-ea"/>
        <a:cs typeface="Arial" charset="0"/>
      </a:defRPr>
    </a:lvl8pPr>
    <a:lvl9pPr marL="3657600" algn="l" defTabSz="914400" rtl="0" eaLnBrk="1" latinLnBrk="0" hangingPunct="1">
      <a:defRPr sz="1200" kern="1200">
        <a:solidFill>
          <a:schemeClr val="bg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333CC"/>
    <a:srgbClr val="000000"/>
    <a:srgbClr val="006600"/>
    <a:srgbClr val="CC99FF"/>
    <a:srgbClr val="99FF99"/>
    <a:srgbClr val="3333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65" autoAdjust="0"/>
    <p:restoredTop sz="91820" autoAdjust="0"/>
  </p:normalViewPr>
  <p:slideViewPr>
    <p:cSldViewPr>
      <p:cViewPr>
        <p:scale>
          <a:sx n="75" d="100"/>
          <a:sy n="75" d="100"/>
        </p:scale>
        <p:origin x="-1080" y="-636"/>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66" d="100"/>
        <a:sy n="66" d="100"/>
      </p:scale>
      <p:origin x="0" y="0"/>
    </p:cViewPr>
  </p:sorterViewPr>
  <p:notesViewPr>
    <p:cSldViewPr>
      <p:cViewPr varScale="1">
        <p:scale>
          <a:sx n="71" d="100"/>
          <a:sy n="71" d="100"/>
        </p:scale>
        <p:origin x="-322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s-UY"/>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9A8E790B-8E3B-44A0-99CF-DD658CF4EC78}" type="datetimeFigureOut">
              <a:rPr lang="es-UY"/>
              <a:pPr>
                <a:defRPr/>
              </a:pPr>
              <a:t>17/04/2015</a:t>
            </a:fld>
            <a:endParaRPr lang="es-UY"/>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s-UY"/>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B06E96E7-5236-4C13-B860-245976BB091A}" type="slidenum">
              <a:rPr lang="es-UY"/>
              <a:pPr>
                <a:defRPr/>
              </a:pPr>
              <a:t>‹Nº›</a:t>
            </a:fld>
            <a:endParaRPr lang="es-UY"/>
          </a:p>
        </p:txBody>
      </p:sp>
    </p:spTree>
    <p:extLst>
      <p:ext uri="{BB962C8B-B14F-4D97-AF65-F5344CB8AC3E}">
        <p14:creationId xmlns:p14="http://schemas.microsoft.com/office/powerpoint/2010/main" val="3736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solidFill>
                  <a:schemeClr val="tx1"/>
                </a:solidFill>
                <a:cs typeface="+mn-cs"/>
              </a:defRPr>
            </a:lvl1pPr>
          </a:lstStyle>
          <a:p>
            <a:pPr>
              <a:defRPr/>
            </a:pPr>
            <a:endParaRPr lang="es-ES"/>
          </a:p>
        </p:txBody>
      </p:sp>
      <p:sp>
        <p:nvSpPr>
          <p:cNvPr id="2109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cs typeface="+mn-cs"/>
              </a:defRPr>
            </a:lvl1pPr>
          </a:lstStyle>
          <a:p>
            <a:pPr>
              <a:defRPr/>
            </a:pPr>
            <a:endParaRPr lang="es-E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09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2109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a:solidFill>
                  <a:schemeClr val="accent2"/>
                </a:solidFill>
                <a:cs typeface="+mn-cs"/>
              </a:defRPr>
            </a:lvl1pPr>
          </a:lstStyle>
          <a:p>
            <a:pPr>
              <a:defRPr/>
            </a:pPr>
            <a:endParaRPr lang="es-ES"/>
          </a:p>
        </p:txBody>
      </p:sp>
      <p:sp>
        <p:nvSpPr>
          <p:cNvPr id="2109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accent2"/>
                </a:solidFill>
                <a:cs typeface="+mn-cs"/>
              </a:defRPr>
            </a:lvl1pPr>
          </a:lstStyle>
          <a:p>
            <a:pPr>
              <a:defRPr/>
            </a:pPr>
            <a:fld id="{AD0FD2DB-BEA4-4220-97F3-AF5E377E9E5C}" type="slidenum">
              <a:rPr lang="es-ES"/>
              <a:pPr>
                <a:defRPr/>
              </a:pPr>
              <a:t>‹Nº›</a:t>
            </a:fld>
            <a:endParaRPr lang="es-ES"/>
          </a:p>
        </p:txBody>
      </p:sp>
    </p:spTree>
    <p:extLst>
      <p:ext uri="{BB962C8B-B14F-4D97-AF65-F5344CB8AC3E}">
        <p14:creationId xmlns:p14="http://schemas.microsoft.com/office/powerpoint/2010/main" val="32186221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4D80EFC-56A6-4A5A-89A1-B32CE45FC33E}" type="slidenum">
              <a:rPr lang="es-ES">
                <a:solidFill>
                  <a:schemeClr val="accent2"/>
                </a:solidFill>
              </a:rPr>
              <a:pPr algn="r"/>
              <a:t>1</a:t>
            </a:fld>
            <a:endParaRPr lang="es-ES">
              <a:solidFill>
                <a:schemeClr val="accent2"/>
              </a:solidFill>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endParaRPr lang="es-UY"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480D50C-4D7E-492B-8515-E18B5561AC21}" type="slidenum">
              <a:rPr lang="es-ES">
                <a:solidFill>
                  <a:schemeClr val="accent2"/>
                </a:solidFill>
              </a:rPr>
              <a:pPr algn="r"/>
              <a:t>7</a:t>
            </a:fld>
            <a:endParaRPr lang="es-ES">
              <a:solidFill>
                <a:schemeClr val="accent2"/>
              </a:solidFill>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s-UY"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a:p>
        </p:txBody>
      </p:sp>
      <p:sp>
        <p:nvSpPr>
          <p:cNvPr id="4" name="3 Marcador de número de diapositiva"/>
          <p:cNvSpPr>
            <a:spLocks noGrp="1"/>
          </p:cNvSpPr>
          <p:nvPr>
            <p:ph type="sldNum" sz="quarter" idx="10"/>
          </p:nvPr>
        </p:nvSpPr>
        <p:spPr/>
        <p:txBody>
          <a:bodyPr/>
          <a:lstStyle/>
          <a:p>
            <a:pPr>
              <a:defRPr/>
            </a:pPr>
            <a:fld id="{AD0FD2DB-BEA4-4220-97F3-AF5E377E9E5C}" type="slidenum">
              <a:rPr lang="es-ES" smtClean="0"/>
              <a:pPr>
                <a:defRPr/>
              </a:pPr>
              <a:t>10</a:t>
            </a:fld>
            <a:endParaRPr lang="es-ES"/>
          </a:p>
        </p:txBody>
      </p:sp>
    </p:spTree>
    <p:extLst>
      <p:ext uri="{BB962C8B-B14F-4D97-AF65-F5344CB8AC3E}">
        <p14:creationId xmlns:p14="http://schemas.microsoft.com/office/powerpoint/2010/main" val="1002280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Marcador de imagen de diapositiva"/>
          <p:cNvSpPr>
            <a:spLocks noGrp="1" noRot="1" noChangeAspect="1"/>
          </p:cNvSpPr>
          <p:nvPr>
            <p:ph type="sldImg"/>
          </p:nvPr>
        </p:nvSpPr>
        <p:spPr>
          <a:ln/>
        </p:spPr>
      </p:sp>
      <p:sp>
        <p:nvSpPr>
          <p:cNvPr id="31746"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D9C230E8-B95F-43FC-B2CA-1EBD550D0936}" type="slidenum">
              <a:rPr lang="es-ES" smtClean="0"/>
              <a:pPr>
                <a:defRPr/>
              </a:pPr>
              <a:t>13</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1 Marcador de imagen de diapositiva"/>
          <p:cNvSpPr>
            <a:spLocks noGrp="1" noRot="1" noChangeAspect="1"/>
          </p:cNvSpPr>
          <p:nvPr>
            <p:ph type="sldImg"/>
          </p:nvPr>
        </p:nvSpPr>
        <p:spPr>
          <a:ln/>
        </p:spPr>
      </p:sp>
      <p:sp>
        <p:nvSpPr>
          <p:cNvPr id="79874"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C772C5E9-ECC8-428A-8A31-FDF06EB01E4E}" type="slidenum">
              <a:rPr lang="es-ES" smtClean="0"/>
              <a:pPr>
                <a:defRPr/>
              </a:pPr>
              <a:t>51</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0B32F4EB-A140-43F5-B0DC-3FFE55B970B8}" type="slidenum">
              <a:rPr lang="en-US"/>
              <a:pPr>
                <a:defRPr/>
              </a:pPr>
              <a:t>‹Nº›</a:t>
            </a:fld>
            <a:endParaRPr lang="en-US" dirty="0"/>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3C7CEF19-014A-42BD-A5D3-F0653B7BCF0A}" type="slidenum">
              <a:rPr lang="en-US"/>
              <a:pPr>
                <a:defRPr/>
              </a:pPr>
              <a:t>‹Nº›</a:t>
            </a:fld>
            <a:endParaRPr lang="en-US" dirty="0"/>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1660C8C1-059D-4960-AE2E-91A234D8653D}" type="slidenum">
              <a:rPr lang="en-US"/>
              <a:pPr>
                <a:defRPr/>
              </a:pPr>
              <a:t>‹Nº›</a:t>
            </a:fld>
            <a:endParaRPr lang="en-US" dirty="0"/>
          </a:p>
        </p:txBody>
      </p:sp>
    </p:spTree>
  </p:cSld>
  <p:clrMapOvr>
    <a:masterClrMapping/>
  </p:clrMapOvr>
  <p:transition spd="slow">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6F6BD051-3DB3-4279-81DC-58ECC37B93CE}" type="datetimeFigureOut">
              <a:rPr lang="es-ES"/>
              <a:pPr>
                <a:defRPr/>
              </a:pPr>
              <a:t>17/04/2015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A8F9394-5258-494D-AD56-65DCFDF91F71}"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124837AD-515D-49BC-B56A-CA08FABD8FED}" type="datetimeFigureOut">
              <a:rPr lang="es-ES"/>
              <a:pPr>
                <a:defRPr/>
              </a:pPr>
              <a:t>17/04/2015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9A37D00-C4DA-4285-8438-BDBD4021E5EE}" type="slidenum">
              <a:rPr lang="es-ES"/>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7F5855E5-B738-4C2F-B83D-476E821BE5A6}" type="datetimeFigureOut">
              <a:rPr lang="es-ES"/>
              <a:pPr>
                <a:defRPr/>
              </a:pPr>
              <a:t>17/04/2015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F6B72FB-B493-4ED5-9DF5-5794705B303E}" type="slidenum">
              <a:rPr lang="es-ES"/>
              <a:pPr>
                <a:defRPr/>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a:ln/>
        </p:spPr>
        <p:txBody>
          <a:bodyPr/>
          <a:lstStyle>
            <a:lvl1pPr>
              <a:defRPr/>
            </a:lvl1pPr>
          </a:lstStyle>
          <a:p>
            <a:pPr>
              <a:defRPr/>
            </a:pPr>
            <a:fld id="{7EB73EBA-DE96-458B-ACA6-45A7815D384D}" type="datetimeFigureOut">
              <a:rPr lang="es-ES"/>
              <a:pPr>
                <a:defRPr/>
              </a:pPr>
              <a:t>17/04/2015</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266A560-C34C-422A-B36D-806E8A1F3D09}" type="slidenum">
              <a:rPr lang="es-ES"/>
              <a:pPr>
                <a:defRPr/>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a:ln/>
        </p:spPr>
        <p:txBody>
          <a:bodyPr/>
          <a:lstStyle>
            <a:lvl1pPr>
              <a:defRPr/>
            </a:lvl1pPr>
          </a:lstStyle>
          <a:p>
            <a:pPr>
              <a:defRPr/>
            </a:pPr>
            <a:fld id="{E9808841-D5B1-4834-B850-1A5B5376069B}" type="datetimeFigureOut">
              <a:rPr lang="es-ES"/>
              <a:pPr>
                <a:defRPr/>
              </a:pPr>
              <a:t>17/04/2015</a:t>
            </a:fld>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17FF0A41-471B-42FA-97C2-DCC8886145EB}" type="slidenum">
              <a:rPr lang="es-ES"/>
              <a:pPr>
                <a:defRPr/>
              </a:pPr>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a:ln/>
        </p:spPr>
        <p:txBody>
          <a:bodyPr/>
          <a:lstStyle>
            <a:lvl1pPr>
              <a:defRPr/>
            </a:lvl1pPr>
          </a:lstStyle>
          <a:p>
            <a:pPr>
              <a:defRPr/>
            </a:pPr>
            <a:fld id="{051ED3AD-85E3-46B0-9046-55EDBDB1C77E}" type="datetimeFigureOut">
              <a:rPr lang="es-ES"/>
              <a:pPr>
                <a:defRPr/>
              </a:pPr>
              <a:t>17/04/2015</a:t>
            </a:fld>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C546C9BF-648A-4B49-8B00-5A00A3C4B053}" type="slidenum">
              <a:rPr lang="es-ES"/>
              <a:pPr>
                <a:defRPr/>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D5589F3-C8D4-4800-8BA8-1001161E1E15}" type="datetimeFigureOut">
              <a:rPr lang="es-ES"/>
              <a:pPr>
                <a:defRPr/>
              </a:pPr>
              <a:t>17/04/2015</a:t>
            </a:fld>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8E64978A-1F42-4505-A612-00C0A4162058}" type="slidenum">
              <a:rPr lang="es-ES"/>
              <a:pPr>
                <a:defRPr/>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0AC8CB58-816F-4F39-A3EA-160071A830E4}" type="datetimeFigureOut">
              <a:rPr lang="es-ES"/>
              <a:pPr>
                <a:defRPr/>
              </a:pPr>
              <a:t>17/04/2015</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C1468E58-6BA3-46F8-B89E-5B36B5AF0C98}"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DC2879F3-BF5D-4B15-9650-D76E91E12135}" type="slidenum">
              <a:rPr lang="en-US"/>
              <a:pPr>
                <a:defRPr/>
              </a:pPr>
              <a:t>‹Nº›</a:t>
            </a:fld>
            <a:endParaRPr lang="en-US" dirty="0"/>
          </a:p>
        </p:txBody>
      </p:sp>
    </p:spTree>
  </p:cSld>
  <p:clrMapOvr>
    <a:masterClrMapping/>
  </p:clrMapOvr>
  <p:transition spd="slow">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3978FDC1-643E-4205-9260-53A032FC7039}" type="datetimeFigureOut">
              <a:rPr lang="es-ES"/>
              <a:pPr>
                <a:defRPr/>
              </a:pPr>
              <a:t>17/04/2015</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724E4D1-EA1B-4318-958A-646A96E0B310}" type="slidenum">
              <a:rPr lang="es-ES"/>
              <a:pPr>
                <a:defRPr/>
              </a:pPr>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0981DD62-6575-4190-B755-55F44D09C4A2}" type="datetimeFigureOut">
              <a:rPr lang="es-ES"/>
              <a:pPr>
                <a:defRPr/>
              </a:pPr>
              <a:t>17/04/2015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40767C8-AF8E-43C6-BD69-4716DE42D8EC}" type="slidenum">
              <a:rPr lang="es-ES"/>
              <a:pPr>
                <a:defRPr/>
              </a:pPr>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30D0F804-920C-4005-977D-BE4A5CE7106F}" type="datetimeFigureOut">
              <a:rPr lang="es-ES"/>
              <a:pPr>
                <a:defRPr/>
              </a:pPr>
              <a:t>17/04/2015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B75C893-C130-471B-9852-4D803464341F}"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9F20C713-AF58-48C2-8B1E-6839E62CFAD1}" type="slidenum">
              <a:rPr lang="en-US"/>
              <a:pPr>
                <a:defRPr/>
              </a:pPr>
              <a:t>‹Nº›</a:t>
            </a:fld>
            <a:endParaRPr lang="en-US" dirty="0"/>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BA134690-50D0-4552-B8A7-F32F24AA661F}" type="slidenum">
              <a:rPr lang="en-US"/>
              <a:pPr>
                <a:defRPr/>
              </a:pPr>
              <a:t>‹Nº›</a:t>
            </a:fld>
            <a:endParaRPr lang="en-US" dirty="0"/>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p:txBody>
          <a:bodyPr/>
          <a:lstStyle>
            <a:lvl1pPr>
              <a:defRPr/>
            </a:lvl1pPr>
          </a:lstStyle>
          <a:p>
            <a:pPr>
              <a:defRPr/>
            </a:pPr>
            <a:endParaRPr lang="es-ES"/>
          </a:p>
        </p:txBody>
      </p:sp>
      <p:sp>
        <p:nvSpPr>
          <p:cNvPr id="8" name="Rectangle 5"/>
          <p:cNvSpPr>
            <a:spLocks noGrp="1" noChangeArrowheads="1"/>
          </p:cNvSpPr>
          <p:nvPr>
            <p:ph type="ftr" sz="quarter" idx="11"/>
          </p:nvPr>
        </p:nvSpPr>
        <p:spPr/>
        <p:txBody>
          <a:bodyPr/>
          <a:lstStyle>
            <a:lvl1pPr>
              <a:defRPr/>
            </a:lvl1pPr>
          </a:lstStyle>
          <a:p>
            <a:pPr>
              <a:defRPr/>
            </a:pPr>
            <a:endParaRPr lang="es-ES"/>
          </a:p>
        </p:txBody>
      </p:sp>
      <p:sp>
        <p:nvSpPr>
          <p:cNvPr id="9" name="Rectangle 6"/>
          <p:cNvSpPr>
            <a:spLocks noGrp="1" noChangeArrowheads="1"/>
          </p:cNvSpPr>
          <p:nvPr>
            <p:ph type="sldNum" sz="quarter" idx="12"/>
          </p:nvPr>
        </p:nvSpPr>
        <p:spPr/>
        <p:txBody>
          <a:bodyPr/>
          <a:lstStyle>
            <a:lvl1pPr>
              <a:defRPr/>
            </a:lvl1pPr>
          </a:lstStyle>
          <a:p>
            <a:pPr>
              <a:defRPr/>
            </a:pPr>
            <a:fld id="{B4621B20-13AC-48CE-9123-F36B27C2E203}" type="slidenum">
              <a:rPr lang="en-US"/>
              <a:pPr>
                <a:defRPr/>
              </a:pPr>
              <a:t>‹Nº›</a:t>
            </a:fld>
            <a:endParaRPr lang="en-US" dirty="0"/>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p:txBody>
          <a:bodyPr/>
          <a:lstStyle>
            <a:lvl1pPr>
              <a:defRPr/>
            </a:lvl1pPr>
          </a:lstStyle>
          <a:p>
            <a:pPr>
              <a:defRPr/>
            </a:pPr>
            <a:endParaRPr lang="es-ES"/>
          </a:p>
        </p:txBody>
      </p:sp>
      <p:sp>
        <p:nvSpPr>
          <p:cNvPr id="4" name="Rectangle 5"/>
          <p:cNvSpPr>
            <a:spLocks noGrp="1" noChangeArrowheads="1"/>
          </p:cNvSpPr>
          <p:nvPr>
            <p:ph type="ftr" sz="quarter" idx="11"/>
          </p:nvPr>
        </p:nvSpPr>
        <p:spPr/>
        <p:txBody>
          <a:bodyPr/>
          <a:lstStyle>
            <a:lvl1pPr>
              <a:defRPr/>
            </a:lvl1pPr>
          </a:lstStyle>
          <a:p>
            <a:pPr>
              <a:defRPr/>
            </a:pPr>
            <a:endParaRPr lang="es-ES"/>
          </a:p>
        </p:txBody>
      </p:sp>
      <p:sp>
        <p:nvSpPr>
          <p:cNvPr id="5" name="Rectangle 6"/>
          <p:cNvSpPr>
            <a:spLocks noGrp="1" noChangeArrowheads="1"/>
          </p:cNvSpPr>
          <p:nvPr>
            <p:ph type="sldNum" sz="quarter" idx="12"/>
          </p:nvPr>
        </p:nvSpPr>
        <p:spPr/>
        <p:txBody>
          <a:bodyPr/>
          <a:lstStyle>
            <a:lvl1pPr>
              <a:defRPr/>
            </a:lvl1pPr>
          </a:lstStyle>
          <a:p>
            <a:pPr>
              <a:defRPr/>
            </a:pPr>
            <a:fld id="{A811C7F5-09E9-4AF2-A951-19188CA871E0}" type="slidenum">
              <a:rPr lang="en-US"/>
              <a:pPr>
                <a:defRPr/>
              </a:pPr>
              <a:t>‹Nº›</a:t>
            </a:fld>
            <a:endParaRPr lang="en-US" dirty="0"/>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s-ES"/>
          </a:p>
        </p:txBody>
      </p:sp>
      <p:sp>
        <p:nvSpPr>
          <p:cNvPr id="3" name="Rectangle 5"/>
          <p:cNvSpPr>
            <a:spLocks noGrp="1" noChangeArrowheads="1"/>
          </p:cNvSpPr>
          <p:nvPr>
            <p:ph type="ftr" sz="quarter" idx="11"/>
          </p:nvPr>
        </p:nvSpPr>
        <p:spPr/>
        <p:txBody>
          <a:bodyPr/>
          <a:lstStyle>
            <a:lvl1pPr>
              <a:defRPr/>
            </a:lvl1pPr>
          </a:lstStyle>
          <a:p>
            <a:pPr>
              <a:defRPr/>
            </a:pPr>
            <a:endParaRPr lang="es-ES"/>
          </a:p>
        </p:txBody>
      </p:sp>
      <p:sp>
        <p:nvSpPr>
          <p:cNvPr id="4" name="Rectangle 6"/>
          <p:cNvSpPr>
            <a:spLocks noGrp="1" noChangeArrowheads="1"/>
          </p:cNvSpPr>
          <p:nvPr>
            <p:ph type="sldNum" sz="quarter" idx="12"/>
          </p:nvPr>
        </p:nvSpPr>
        <p:spPr/>
        <p:txBody>
          <a:bodyPr/>
          <a:lstStyle>
            <a:lvl1pPr>
              <a:defRPr/>
            </a:lvl1pPr>
          </a:lstStyle>
          <a:p>
            <a:pPr>
              <a:defRPr/>
            </a:pPr>
            <a:fld id="{B4F3A806-9D4F-4F34-9119-ACC133C8B485}" type="slidenum">
              <a:rPr lang="en-US"/>
              <a:pPr>
                <a:defRPr/>
              </a:pPr>
              <a:t>‹Nº›</a:t>
            </a:fld>
            <a:endParaRPr lang="en-US" dirty="0"/>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254D4DA3-9ACA-4AB9-A6DB-68EDD0665913}" type="slidenum">
              <a:rPr lang="en-US"/>
              <a:pPr>
                <a:defRPr/>
              </a:pPr>
              <a:t>‹Nº›</a:t>
            </a:fld>
            <a:endParaRPr lang="en-US" dirty="0"/>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D9008E6A-434A-4C38-BAF5-199F0CF83273}" type="slidenum">
              <a:rPr lang="en-US"/>
              <a:pPr>
                <a:defRPr/>
              </a:pPr>
              <a:t>‹Nº›</a:t>
            </a:fld>
            <a:endParaRPr lang="en-US" dirty="0"/>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FondoPresentacionesCorporativasUTELaEnergiaQueNosUne"/>
          <p:cNvPicPr>
            <a:picLocks noChangeAspect="1" noChangeArrowheads="1"/>
          </p:cNvPicPr>
          <p:nvPr/>
        </p:nvPicPr>
        <p:blipFill>
          <a:blip r:embed="rId13"/>
          <a:srcRect/>
          <a:stretch>
            <a:fillRect/>
          </a:stretch>
        </p:blipFill>
        <p:spPr bwMode="auto">
          <a:xfrm>
            <a:off x="47625" y="42863"/>
            <a:ext cx="9048750" cy="67722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UY" smtClean="0"/>
              <a:t>Texto</a:t>
            </a:r>
            <a:endParaRPr lang="en-US" smtClean="0"/>
          </a:p>
        </p:txBody>
      </p:sp>
      <p:sp>
        <p:nvSpPr>
          <p:cNvPr id="10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2" name="Rectangle 4"/>
          <p:cNvSpPr>
            <a:spLocks noGrp="1" noChangeArrowheads="1"/>
          </p:cNvSpPr>
          <p:nvPr>
            <p:ph type="dt" sz="half" idx="2"/>
          </p:nvPr>
        </p:nvSpPr>
        <p:spPr bwMode="auto">
          <a:xfrm>
            <a:off x="0" y="6453188"/>
            <a:ext cx="1547813" cy="404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srgbClr val="0000CC"/>
                </a:solidFill>
                <a:latin typeface="+mn-lt"/>
                <a:cs typeface="+mn-cs"/>
              </a:defRPr>
            </a:lvl1pPr>
          </a:lstStyle>
          <a:p>
            <a:pPr>
              <a:defRPr/>
            </a:pPr>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CC"/>
                </a:solidFill>
                <a:latin typeface="+mn-lt"/>
                <a:cs typeface="+mn-cs"/>
              </a:defRPr>
            </a:lvl1pPr>
          </a:lstStyle>
          <a:p>
            <a:pPr>
              <a:defRPr/>
            </a:pPr>
            <a:endParaRPr lang="es-ES"/>
          </a:p>
        </p:txBody>
      </p:sp>
      <p:sp>
        <p:nvSpPr>
          <p:cNvPr id="1030" name="Rectangle 6"/>
          <p:cNvSpPr>
            <a:spLocks noGrp="1" noChangeArrowheads="1"/>
          </p:cNvSpPr>
          <p:nvPr>
            <p:ph type="sldNum" sz="quarter" idx="4"/>
          </p:nvPr>
        </p:nvSpPr>
        <p:spPr bwMode="auto">
          <a:xfrm>
            <a:off x="7740650" y="6524625"/>
            <a:ext cx="140335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CC"/>
                </a:solidFill>
                <a:latin typeface="+mn-lt"/>
                <a:cs typeface="+mn-cs"/>
              </a:defRPr>
            </a:lvl1pPr>
          </a:lstStyle>
          <a:p>
            <a:pPr>
              <a:defRPr/>
            </a:pPr>
            <a:fld id="{F16127B5-6F9A-45A4-8E46-E5940D727D31}" type="slidenum">
              <a:rPr lang="en-US"/>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iming>
    <p:tnLst>
      <p:par>
        <p:cTn id="1" dur="indefinite" restart="never" nodeType="tmRoot"/>
      </p:par>
    </p:tnLst>
  </p:timing>
  <p:txStyles>
    <p:title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C99FF"/>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833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cs typeface="+mn-cs"/>
              </a:defRPr>
            </a:lvl1pPr>
          </a:lstStyle>
          <a:p>
            <a:pPr>
              <a:defRPr/>
            </a:pPr>
            <a:fld id="{52A612EB-B364-4C67-98FC-3BFCAB9E66B0}" type="datetimeFigureOut">
              <a:rPr lang="es-ES"/>
              <a:pPr>
                <a:defRPr/>
              </a:pPr>
              <a:t>17/04/2015</a:t>
            </a:fld>
            <a:endParaRPr lang="es-ES"/>
          </a:p>
        </p:txBody>
      </p:sp>
      <p:sp>
        <p:nvSpPr>
          <p:cNvPr id="1833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cs typeface="+mn-cs"/>
              </a:defRPr>
            </a:lvl1pPr>
          </a:lstStyle>
          <a:p>
            <a:pPr>
              <a:defRPr/>
            </a:pPr>
            <a:endParaRPr lang="es-ES"/>
          </a:p>
        </p:txBody>
      </p:sp>
      <p:sp>
        <p:nvSpPr>
          <p:cNvPr id="1833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cs typeface="+mn-cs"/>
              </a:defRPr>
            </a:lvl1pPr>
          </a:lstStyle>
          <a:p>
            <a:pPr>
              <a:defRPr/>
            </a:pPr>
            <a:fld id="{6820361B-FCCC-4DC8-93FE-4D02FC250700}"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4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Layout" Target="../slideLayouts/slideLayout6.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5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5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2E72E4B7-CF6A-487A-B302-BA97ED506746}" type="slidenum">
              <a:rPr lang="es-ES"/>
              <a:pPr algn="r"/>
              <a:t>1</a:t>
            </a:fld>
            <a:endParaRPr lang="es-ES"/>
          </a:p>
        </p:txBody>
      </p:sp>
      <p:sp>
        <p:nvSpPr>
          <p:cNvPr id="27650"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BD6D5DA8-B00B-4B03-982C-4BD919A203D3}" type="slidenum">
              <a:rPr lang="es-ES"/>
              <a:pPr algn="r"/>
              <a:t>1</a:t>
            </a:fld>
            <a:endParaRPr lang="es-ES"/>
          </a:p>
        </p:txBody>
      </p:sp>
      <p:sp>
        <p:nvSpPr>
          <p:cNvPr id="27651" name="Rectangle 7"/>
          <p:cNvSpPr txBox="1">
            <a:spLocks noGrp="1" noChangeArrowheads="1"/>
          </p:cNvSpPr>
          <p:nvPr/>
        </p:nvSpPr>
        <p:spPr bwMode="auto">
          <a:xfrm>
            <a:off x="457200" y="6245225"/>
            <a:ext cx="2133600" cy="476250"/>
          </a:xfrm>
          <a:prstGeom prst="rect">
            <a:avLst/>
          </a:prstGeom>
          <a:noFill/>
          <a:ln w="9525">
            <a:noFill/>
            <a:miter lim="800000"/>
            <a:headEnd/>
            <a:tailEnd/>
          </a:ln>
        </p:spPr>
        <p:txBody>
          <a:bodyPr anchor="b"/>
          <a:lstStyle/>
          <a:p>
            <a:fld id="{5D3B72C7-6D15-4A8C-9F2B-A792F0A849B1}" type="datetime1">
              <a:rPr lang="es-ES"/>
              <a:pPr/>
              <a:t>17/04/2015</a:t>
            </a:fld>
            <a:endParaRPr lang="es-ES"/>
          </a:p>
        </p:txBody>
      </p:sp>
      <p:sp>
        <p:nvSpPr>
          <p:cNvPr id="27652" name="Rectangle 2"/>
          <p:cNvSpPr>
            <a:spLocks noGrp="1" noChangeArrowheads="1"/>
          </p:cNvSpPr>
          <p:nvPr>
            <p:ph type="ctrTitle" idx="4294967295"/>
          </p:nvPr>
        </p:nvSpPr>
        <p:spPr>
          <a:xfrm>
            <a:off x="533400" y="1143000"/>
            <a:ext cx="8280400" cy="4514850"/>
          </a:xfrm>
        </p:spPr>
        <p:txBody>
          <a:bodyPr anchor="b" anchorCtr="1"/>
          <a:lstStyle/>
          <a:p>
            <a:r>
              <a:rPr lang="es-UY" sz="3600" b="0" dirty="0" smtClean="0"/>
              <a:t>Resultados de la semana en curso </a:t>
            </a:r>
            <a:br>
              <a:rPr lang="es-UY" sz="3600" b="0" dirty="0" smtClean="0"/>
            </a:br>
            <a:r>
              <a:rPr lang="es-UY" sz="3600" b="0" dirty="0" smtClean="0"/>
              <a:t>y </a:t>
            </a:r>
            <a:br>
              <a:rPr lang="es-UY" sz="3600" b="0" dirty="0" smtClean="0"/>
            </a:br>
            <a:r>
              <a:rPr lang="es-UY" sz="3600" b="0" dirty="0" smtClean="0"/>
              <a:t>programación de la semana </a:t>
            </a:r>
            <a:r>
              <a:rPr lang="es-UY" sz="3600" dirty="0" smtClean="0"/>
              <a:t>16</a:t>
            </a:r>
            <a:r>
              <a:rPr lang="es-UY" sz="3600" b="0" dirty="0" smtClean="0"/>
              <a:t>  de 2015 </a:t>
            </a:r>
            <a:br>
              <a:rPr lang="es-UY" sz="3600" b="0" dirty="0" smtClean="0"/>
            </a:br>
            <a:r>
              <a:rPr lang="es-UY" sz="3600" b="0" dirty="0" smtClean="0"/>
              <a:t>     </a:t>
            </a:r>
            <a:br>
              <a:rPr lang="es-UY" sz="3600" b="0" dirty="0" smtClean="0"/>
            </a:br>
            <a:r>
              <a:rPr lang="es-UY" sz="3600" b="0" dirty="0" smtClean="0"/>
              <a:t>V1</a:t>
            </a:r>
            <a:br>
              <a:rPr lang="es-UY" sz="3600" b="0" dirty="0" smtClean="0"/>
            </a:br>
            <a:r>
              <a:rPr lang="es-UY" sz="3600" dirty="0" smtClean="0"/>
              <a:t/>
            </a:r>
            <a:br>
              <a:rPr lang="es-UY" sz="3600" dirty="0" smtClean="0"/>
            </a:br>
            <a:endParaRPr lang="es-ES" sz="3600" dirty="0" smtClean="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5"/>
          <p:cNvSpPr>
            <a:spLocks noGrp="1" noChangeArrowheads="1"/>
          </p:cNvSpPr>
          <p:nvPr>
            <p:ph type="title"/>
          </p:nvPr>
        </p:nvSpPr>
        <p:spPr>
          <a:xfrm>
            <a:off x="381000" y="152400"/>
            <a:ext cx="8534400" cy="914400"/>
          </a:xfrm>
        </p:spPr>
        <p:txBody>
          <a:bodyPr/>
          <a:lstStyle/>
          <a:p>
            <a:r>
              <a:rPr lang="es-MX" sz="2400" smtClean="0"/>
              <a:t>PREVISIÓN DE MANTENIMIENTOS</a:t>
            </a:r>
            <a:endParaRPr lang="es-ES" sz="2400" smtClean="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219200"/>
            <a:ext cx="7543800" cy="4449496"/>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643856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UY" dirty="0" smtClean="0"/>
              <a:t>Situación </a:t>
            </a:r>
            <a:r>
              <a:rPr lang="es-UY" dirty="0" err="1" smtClean="0"/>
              <a:t>hidro</a:t>
            </a:r>
            <a:r>
              <a:rPr lang="es-UY" dirty="0" smtClean="0"/>
              <a:t>-energética y climática</a:t>
            </a:r>
            <a:endParaRPr lang="es-UY" dirty="0"/>
          </a:p>
        </p:txBody>
      </p:sp>
      <p:sp>
        <p:nvSpPr>
          <p:cNvPr id="5" name="4 Subtítulo"/>
          <p:cNvSpPr>
            <a:spLocks noGrp="1"/>
          </p:cNvSpPr>
          <p:nvPr>
            <p:ph type="subTitle" idx="1"/>
          </p:nvPr>
        </p:nvSpPr>
        <p:spPr/>
        <p:txBody>
          <a:bodyPr/>
          <a:lstStyle/>
          <a:p>
            <a:endParaRPr lang="es-UY"/>
          </a:p>
        </p:txBody>
      </p:sp>
    </p:spTree>
    <p:extLst>
      <p:ext uri="{BB962C8B-B14F-4D97-AF65-F5344CB8AC3E}">
        <p14:creationId xmlns:p14="http://schemas.microsoft.com/office/powerpoint/2010/main" val="40998976"/>
      </p:ext>
    </p:extLst>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Título"/>
          <p:cNvSpPr>
            <a:spLocks noGrp="1"/>
          </p:cNvSpPr>
          <p:nvPr>
            <p:ph type="title"/>
          </p:nvPr>
        </p:nvSpPr>
        <p:spPr>
          <a:xfrm>
            <a:off x="685800" y="76200"/>
            <a:ext cx="7772400" cy="1143000"/>
          </a:xfrm>
        </p:spPr>
        <p:txBody>
          <a:bodyPr/>
          <a:lstStyle/>
          <a:p>
            <a:r>
              <a:rPr lang="es-UY" smtClean="0"/>
              <a:t>SITUACIÓN HIDROLOGICA </a:t>
            </a:r>
            <a:br>
              <a:rPr lang="es-UY" smtClean="0"/>
            </a:br>
            <a:r>
              <a:rPr lang="es-UY" smtClean="0"/>
              <a:t>TERRA</a:t>
            </a:r>
          </a:p>
        </p:txBody>
      </p:sp>
      <p:sp>
        <p:nvSpPr>
          <p:cNvPr id="3" name="2 Marcador de contenido"/>
          <p:cNvSpPr>
            <a:spLocks noGrp="1"/>
          </p:cNvSpPr>
          <p:nvPr>
            <p:ph idx="1"/>
          </p:nvPr>
        </p:nvSpPr>
        <p:spPr>
          <a:xfrm>
            <a:off x="0" y="1143000"/>
            <a:ext cx="8991600" cy="4343400"/>
          </a:xfrm>
        </p:spPr>
        <p:txBody>
          <a:bodyPr/>
          <a:lstStyle/>
          <a:p>
            <a:pPr>
              <a:defRPr/>
            </a:pPr>
            <a:r>
              <a:rPr lang="es-UY" dirty="0" smtClean="0"/>
              <a:t>A partir del mes de febrero la cantidad de precipitaciones en la cuenca del río Negro y en particular en Terra ha disminuido drásticamente.</a:t>
            </a:r>
          </a:p>
          <a:p>
            <a:pPr marL="0" indent="0">
              <a:buFontTx/>
              <a:buNone/>
              <a:defRPr/>
            </a:pPr>
            <a:endParaRPr lang="es-UY" dirty="0"/>
          </a:p>
        </p:txBody>
      </p:sp>
      <p:pic>
        <p:nvPicPr>
          <p:cNvPr id="29699" name="Picture 3"/>
          <p:cNvPicPr>
            <a:picLocks noChangeAspect="1" noChangeArrowheads="1"/>
          </p:cNvPicPr>
          <p:nvPr/>
        </p:nvPicPr>
        <p:blipFill>
          <a:blip r:embed="rId2"/>
          <a:srcRect/>
          <a:stretch>
            <a:fillRect/>
          </a:stretch>
        </p:blipFill>
        <p:spPr bwMode="auto">
          <a:xfrm>
            <a:off x="762000" y="2514600"/>
            <a:ext cx="7916863" cy="1600200"/>
          </a:xfrm>
          <a:prstGeom prst="rect">
            <a:avLst/>
          </a:prstGeom>
          <a:noFill/>
          <a:ln w="9525">
            <a:noFill/>
            <a:miter lim="800000"/>
            <a:headEnd/>
            <a:tailEnd/>
          </a:ln>
        </p:spPr>
      </p:pic>
    </p:spTree>
    <p:extLst>
      <p:ext uri="{BB962C8B-B14F-4D97-AF65-F5344CB8AC3E}">
        <p14:creationId xmlns:p14="http://schemas.microsoft.com/office/powerpoint/2010/main" val="59269649"/>
      </p:ext>
    </p:extLst>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BA595FCD-4649-4BAC-9AA1-C96D623B6CD2}" type="slidenum">
              <a:rPr lang="es-ES">
                <a:solidFill>
                  <a:srgbClr val="FFFFFF"/>
                </a:solidFill>
              </a:rPr>
              <a:pPr algn="r"/>
              <a:t>13</a:t>
            </a:fld>
            <a:endParaRPr lang="es-ES">
              <a:solidFill>
                <a:srgbClr val="FFFFFF"/>
              </a:solidFill>
            </a:endParaRPr>
          </a:p>
        </p:txBody>
      </p:sp>
      <p:sp>
        <p:nvSpPr>
          <p:cNvPr id="30722"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65C4C254-8FE4-4A9B-8974-832C564736F7}" type="datetime1">
              <a:rPr lang="es-ES">
                <a:solidFill>
                  <a:srgbClr val="FFFFFF"/>
                </a:solidFill>
              </a:rPr>
              <a:pPr/>
              <a:t>17/04/2015</a:t>
            </a:fld>
            <a:endParaRPr lang="es-ES">
              <a:solidFill>
                <a:srgbClr val="FFFFFF"/>
              </a:solidFill>
            </a:endParaRPr>
          </a:p>
        </p:txBody>
      </p:sp>
      <p:sp>
        <p:nvSpPr>
          <p:cNvPr id="30723"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B09EB0FE-C192-4846-9DEF-FBF7017F9050}" type="slidenum">
              <a:rPr lang="es-ES">
                <a:solidFill>
                  <a:srgbClr val="FFFFFF"/>
                </a:solidFill>
              </a:rPr>
              <a:pPr algn="r"/>
              <a:t>13</a:t>
            </a:fld>
            <a:endParaRPr lang="es-ES">
              <a:solidFill>
                <a:srgbClr val="FFFFFF"/>
              </a:solidFill>
            </a:endParaRPr>
          </a:p>
        </p:txBody>
      </p:sp>
      <p:sp>
        <p:nvSpPr>
          <p:cNvPr id="30724" name="Rectangle 2"/>
          <p:cNvSpPr>
            <a:spLocks noGrp="1" noChangeArrowheads="1"/>
          </p:cNvSpPr>
          <p:nvPr>
            <p:ph type="title" idx="4294967295"/>
          </p:nvPr>
        </p:nvSpPr>
        <p:spPr>
          <a:xfrm>
            <a:off x="-609600" y="115888"/>
            <a:ext cx="10134600" cy="647700"/>
          </a:xfrm>
        </p:spPr>
        <p:txBody>
          <a:bodyPr/>
          <a:lstStyle/>
          <a:p>
            <a:r>
              <a:rPr lang="es-UY" sz="2800" smtClean="0"/>
              <a:t>PRONOSTICOS DE PRECIPITACIONES</a:t>
            </a:r>
            <a:endParaRPr lang="es-ES" sz="2800" smtClean="0"/>
          </a:p>
        </p:txBody>
      </p:sp>
      <p:sp>
        <p:nvSpPr>
          <p:cNvPr id="30725" name="Rectangle 3"/>
          <p:cNvSpPr>
            <a:spLocks noGrp="1" noChangeArrowheads="1"/>
          </p:cNvSpPr>
          <p:nvPr>
            <p:ph type="body" idx="4294967295"/>
          </p:nvPr>
        </p:nvSpPr>
        <p:spPr>
          <a:xfrm>
            <a:off x="76200" y="762000"/>
            <a:ext cx="8824913" cy="2133600"/>
          </a:xfrm>
        </p:spPr>
        <p:txBody>
          <a:bodyPr/>
          <a:lstStyle/>
          <a:p>
            <a:pPr algn="just">
              <a:spcBef>
                <a:spcPts val="600"/>
              </a:spcBef>
            </a:pPr>
            <a:r>
              <a:rPr lang="es-ES" sz="2000" dirty="0" smtClean="0">
                <a:solidFill>
                  <a:schemeClr val="tx1"/>
                </a:solidFill>
                <a:latin typeface="Calibri" pitchFamily="34" charset="0"/>
                <a:ea typeface="Times New Roman" pitchFamily="18" charset="0"/>
                <a:cs typeface="Arial" charset="0"/>
              </a:rPr>
              <a:t>Los pronósticos dan resultados erráticos previendo eventos de precipitaciones importantes que luego se desvanecen y obviamente no se producen.</a:t>
            </a:r>
          </a:p>
          <a:p>
            <a:pPr algn="just">
              <a:spcBef>
                <a:spcPts val="600"/>
              </a:spcBef>
            </a:pPr>
            <a:r>
              <a:rPr lang="es-ES" sz="2000" dirty="0" smtClean="0">
                <a:solidFill>
                  <a:schemeClr val="tx1"/>
                </a:solidFill>
                <a:latin typeface="Calibri" pitchFamily="34" charset="0"/>
                <a:ea typeface="Times New Roman" pitchFamily="18" charset="0"/>
                <a:cs typeface="Arial" charset="0"/>
              </a:rPr>
              <a:t>Se anexan los pronósticos actualizados hoy viernes 17/5</a:t>
            </a:r>
          </a:p>
          <a:p>
            <a:pPr algn="just">
              <a:spcBef>
                <a:spcPts val="600"/>
              </a:spcBef>
            </a:pPr>
            <a:r>
              <a:rPr lang="es-ES" sz="2000" dirty="0" smtClean="0">
                <a:solidFill>
                  <a:schemeClr val="tx1"/>
                </a:solidFill>
                <a:latin typeface="Calibri" pitchFamily="34" charset="0"/>
                <a:ea typeface="Times New Roman" pitchFamily="18" charset="0"/>
                <a:cs typeface="Arial" charset="0"/>
              </a:rPr>
              <a:t>Adicionalmente a lo anterior en vista de los escurrimientos que existen en la actualidad las primeras precipitaciones no tendrán efectos significativos en los aportes.</a:t>
            </a:r>
          </a:p>
          <a:p>
            <a:pPr algn="just">
              <a:spcBef>
                <a:spcPts val="600"/>
              </a:spcBef>
            </a:pPr>
            <a:endParaRPr lang="es-ES" sz="2000" dirty="0" smtClean="0">
              <a:solidFill>
                <a:schemeClr val="tx1"/>
              </a:solidFill>
              <a:latin typeface="Calibri" pitchFamily="34" charset="0"/>
              <a:ea typeface="Times New Roman" pitchFamily="18" charset="0"/>
              <a:cs typeface="Arial" charset="0"/>
            </a:endParaRPr>
          </a:p>
        </p:txBody>
      </p:sp>
      <p:pic>
        <p:nvPicPr>
          <p:cNvPr id="4098" name="Picture 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809740"/>
            <a:ext cx="3429000" cy="387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819400"/>
            <a:ext cx="3417651" cy="3863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772552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304800"/>
            <a:ext cx="7772400" cy="1143000"/>
          </a:xfrm>
        </p:spPr>
        <p:txBody>
          <a:bodyPr/>
          <a:lstStyle/>
          <a:p>
            <a:r>
              <a:rPr lang="es-UY" dirty="0" smtClean="0"/>
              <a:t>Situación de escurrimientos y riesgo de vertimiento en Terra</a:t>
            </a:r>
            <a:endParaRPr lang="es-UY" dirty="0"/>
          </a:p>
        </p:txBody>
      </p:sp>
      <p:sp>
        <p:nvSpPr>
          <p:cNvPr id="3" name="2 Marcador de contenido"/>
          <p:cNvSpPr>
            <a:spLocks noGrp="1"/>
          </p:cNvSpPr>
          <p:nvPr>
            <p:ph idx="1"/>
          </p:nvPr>
        </p:nvSpPr>
        <p:spPr>
          <a:xfrm>
            <a:off x="152400" y="4343400"/>
            <a:ext cx="8991600" cy="2315548"/>
          </a:xfrm>
        </p:spPr>
        <p:txBody>
          <a:bodyPr/>
          <a:lstStyle/>
          <a:p>
            <a:r>
              <a:rPr lang="es-UY" sz="2000" dirty="0" smtClean="0"/>
              <a:t>Dado el déficit de precipitaciones los escurrimientos se considera sean muy bajos</a:t>
            </a:r>
          </a:p>
          <a:p>
            <a:r>
              <a:rPr lang="es-UY" sz="2000" dirty="0" smtClean="0"/>
              <a:t>Dada la cota actual de Terra de (76,4 m) y generando a pleno se debe producir un evento de precipitaciones muy superior a los 250 mm para que la misma pueda entrar en vertimiento</a:t>
            </a:r>
          </a:p>
          <a:p>
            <a:r>
              <a:rPr lang="es-UY" sz="2000" dirty="0" smtClean="0"/>
              <a:t>Al menos por 15 días no existen previsiones de precipitaciones</a:t>
            </a:r>
            <a:endParaRPr lang="es-UY" sz="20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1356361"/>
            <a:ext cx="4535905" cy="2785612"/>
          </a:xfrm>
          <a:prstGeom prst="rect">
            <a:avLst/>
          </a:prstGeom>
          <a:noFill/>
          <a:ln w="25400" cmpd="thickThin"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8859951"/>
      </p:ext>
    </p:extLst>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200" y="228600"/>
            <a:ext cx="8839200" cy="762000"/>
          </a:xfrm>
        </p:spPr>
        <p:txBody>
          <a:bodyPr/>
          <a:lstStyle/>
          <a:p>
            <a:r>
              <a:rPr lang="es-UY" dirty="0" smtClean="0"/>
              <a:t>Situación actual de los países vecinos</a:t>
            </a:r>
            <a:endParaRPr lang="es-UY" dirty="0"/>
          </a:p>
        </p:txBody>
      </p:sp>
      <p:sp>
        <p:nvSpPr>
          <p:cNvPr id="3" name="2 Marcador de contenido"/>
          <p:cNvSpPr>
            <a:spLocks noGrp="1"/>
          </p:cNvSpPr>
          <p:nvPr>
            <p:ph idx="1"/>
          </p:nvPr>
        </p:nvSpPr>
        <p:spPr>
          <a:xfrm>
            <a:off x="381000" y="1066800"/>
            <a:ext cx="8077200" cy="5029200"/>
          </a:xfrm>
        </p:spPr>
        <p:txBody>
          <a:bodyPr/>
          <a:lstStyle/>
          <a:p>
            <a:r>
              <a:rPr lang="es-UY" dirty="0" smtClean="0"/>
              <a:t>Argentina</a:t>
            </a:r>
          </a:p>
          <a:p>
            <a:pPr lvl="1"/>
            <a:r>
              <a:rPr lang="es-UY" sz="2000" dirty="0" smtClean="0"/>
              <a:t>En la actualidad esta realizando mantenimientos a múltiples unidades térmicas preparándose para el invierno</a:t>
            </a:r>
          </a:p>
          <a:p>
            <a:pPr lvl="1"/>
            <a:r>
              <a:rPr lang="es-UY" sz="2000" dirty="0" smtClean="0"/>
              <a:t>Las demandas que están teniendo no se corresponden con la época siendo superiores</a:t>
            </a:r>
          </a:p>
          <a:p>
            <a:pPr lvl="1"/>
            <a:r>
              <a:rPr lang="es-UY" sz="2000" dirty="0"/>
              <a:t>Lo anterior tiene como consecuencia el uso de todo el parque generador incluidos pequeños motores de gas </a:t>
            </a:r>
            <a:r>
              <a:rPr lang="es-UY" sz="2000" dirty="0" err="1"/>
              <a:t>oil</a:t>
            </a:r>
            <a:endParaRPr lang="es-UY" sz="2000" dirty="0"/>
          </a:p>
          <a:p>
            <a:pPr lvl="1"/>
            <a:r>
              <a:rPr lang="es-UY" sz="2000" dirty="0"/>
              <a:t>Esto tiene como consecuencia que tenga una cota vista de 31,5 m y una diferencia de embalsado de 58 </a:t>
            </a:r>
            <a:r>
              <a:rPr lang="es-UY" sz="2000" dirty="0" err="1"/>
              <a:t>GWh</a:t>
            </a:r>
            <a:r>
              <a:rPr lang="es-UY" sz="2000" dirty="0"/>
              <a:t>.</a:t>
            </a:r>
          </a:p>
          <a:p>
            <a:pPr marL="342900" lvl="1" indent="-342900">
              <a:buChar char="•"/>
            </a:pPr>
            <a:r>
              <a:rPr lang="es-UY" sz="2800" dirty="0">
                <a:ea typeface="+mn-ea"/>
                <a:cs typeface="+mn-cs"/>
              </a:rPr>
              <a:t>Brasil</a:t>
            </a:r>
          </a:p>
          <a:p>
            <a:pPr lvl="1"/>
            <a:r>
              <a:rPr lang="es-UY" sz="2000" dirty="0" smtClean="0">
                <a:solidFill>
                  <a:srgbClr val="3333CC"/>
                </a:solidFill>
              </a:rPr>
              <a:t>Ha mejorado levemente las reservas en los embalses en particular en la zona del sudeste, pero a grandes rasgos continua en la misma situación</a:t>
            </a:r>
          </a:p>
          <a:p>
            <a:pPr lvl="1"/>
            <a:r>
              <a:rPr lang="es-UY" sz="2000" dirty="0" smtClean="0">
                <a:solidFill>
                  <a:srgbClr val="3333CC"/>
                </a:solidFill>
              </a:rPr>
              <a:t>La </a:t>
            </a:r>
            <a:r>
              <a:rPr lang="es-UY" sz="2000" dirty="0" err="1" smtClean="0">
                <a:solidFill>
                  <a:srgbClr val="3333CC"/>
                </a:solidFill>
              </a:rPr>
              <a:t>conversora</a:t>
            </a:r>
            <a:r>
              <a:rPr lang="es-UY" sz="2000" dirty="0" smtClean="0">
                <a:solidFill>
                  <a:srgbClr val="3333CC"/>
                </a:solidFill>
              </a:rPr>
              <a:t> de Melo aún no se encuentra operable.</a:t>
            </a:r>
            <a:endParaRPr lang="es-UY" sz="2000" dirty="0">
              <a:solidFill>
                <a:srgbClr val="3333CC"/>
              </a:solidFill>
            </a:endParaRPr>
          </a:p>
        </p:txBody>
      </p:sp>
    </p:spTree>
    <p:extLst>
      <p:ext uri="{BB962C8B-B14F-4D97-AF65-F5344CB8AC3E}">
        <p14:creationId xmlns:p14="http://schemas.microsoft.com/office/powerpoint/2010/main" val="3702235416"/>
      </p:ext>
    </p:extLst>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Título"/>
          <p:cNvSpPr>
            <a:spLocks noGrp="1"/>
          </p:cNvSpPr>
          <p:nvPr>
            <p:ph type="title"/>
          </p:nvPr>
        </p:nvSpPr>
        <p:spPr>
          <a:xfrm>
            <a:off x="0" y="609600"/>
            <a:ext cx="9144000" cy="990600"/>
          </a:xfrm>
        </p:spPr>
        <p:txBody>
          <a:bodyPr/>
          <a:lstStyle/>
          <a:p>
            <a:r>
              <a:rPr lang="es-UY" sz="2400" dirty="0" smtClean="0"/>
              <a:t>RESULTADOS DE LOS MODELOS</a:t>
            </a:r>
          </a:p>
        </p:txBody>
      </p:sp>
      <p:sp>
        <p:nvSpPr>
          <p:cNvPr id="34818" name="2 Marcador de contenido"/>
          <p:cNvSpPr>
            <a:spLocks noGrp="1"/>
          </p:cNvSpPr>
          <p:nvPr>
            <p:ph idx="1"/>
          </p:nvPr>
        </p:nvSpPr>
        <p:spPr>
          <a:xfrm>
            <a:off x="152400" y="1524000"/>
            <a:ext cx="8839200" cy="4114800"/>
          </a:xfrm>
        </p:spPr>
        <p:txBody>
          <a:bodyPr/>
          <a:lstStyle/>
          <a:p>
            <a:r>
              <a:rPr lang="es-UY" sz="2000" dirty="0" smtClean="0"/>
              <a:t>Los modelos </a:t>
            </a:r>
            <a:r>
              <a:rPr lang="es-UY" sz="2000" dirty="0" err="1" smtClean="0"/>
              <a:t>SimSEE</a:t>
            </a:r>
            <a:r>
              <a:rPr lang="es-UY" sz="2000" dirty="0" smtClean="0"/>
              <a:t> y </a:t>
            </a:r>
            <a:r>
              <a:rPr lang="es-UY" sz="2000" dirty="0" err="1" smtClean="0"/>
              <a:t>Opergen</a:t>
            </a:r>
            <a:r>
              <a:rPr lang="es-UY" sz="2000" dirty="0" smtClean="0"/>
              <a:t> obtienen valores de agua muy bajos  en Terra y por tanto la despachan a pleno. </a:t>
            </a:r>
          </a:p>
          <a:p>
            <a:r>
              <a:rPr lang="es-UY" sz="2000" dirty="0" smtClean="0"/>
              <a:t>Es de hacer notar que continuar con el despacho sugerido de Terra a pleno y en un escenario sin aportes adicionales (en vista de los datos anteriores es un escenario muy probable) se estaría por debajo de 75 metros a principios de mayo (antes del invierno)</a:t>
            </a:r>
          </a:p>
          <a:p>
            <a:r>
              <a:rPr lang="es-UY" sz="2000" dirty="0" smtClean="0"/>
              <a:t>La situación anterior sumada a la indisponibilidad de las turbinas de vapor de Central Batlle desencadenó la realización de una serie de estudios que se detallan a continuación.</a:t>
            </a:r>
          </a:p>
          <a:p>
            <a:endParaRPr lang="es-UY" sz="2000" dirty="0" smtClean="0"/>
          </a:p>
        </p:txBody>
      </p:sp>
    </p:spTree>
    <p:extLst>
      <p:ext uri="{BB962C8B-B14F-4D97-AF65-F5344CB8AC3E}">
        <p14:creationId xmlns:p14="http://schemas.microsoft.com/office/powerpoint/2010/main" val="3825318890"/>
      </p:ext>
    </p:extLst>
  </p:cSld>
  <p:clrMapOvr>
    <a:masterClrMapping/>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UY" dirty="0" smtClean="0"/>
              <a:t>Análisis realizados</a:t>
            </a:r>
            <a:endParaRPr lang="es-UY" dirty="0"/>
          </a:p>
        </p:txBody>
      </p:sp>
      <p:sp>
        <p:nvSpPr>
          <p:cNvPr id="3" name="2 Subtítulo"/>
          <p:cNvSpPr>
            <a:spLocks noGrp="1"/>
          </p:cNvSpPr>
          <p:nvPr>
            <p:ph type="subTitle" idx="1"/>
          </p:nvPr>
        </p:nvSpPr>
        <p:spPr/>
        <p:txBody>
          <a:bodyPr/>
          <a:lstStyle/>
          <a:p>
            <a:endParaRPr lang="es-UY"/>
          </a:p>
        </p:txBody>
      </p:sp>
    </p:spTree>
    <p:extLst>
      <p:ext uri="{BB962C8B-B14F-4D97-AF65-F5344CB8AC3E}">
        <p14:creationId xmlns:p14="http://schemas.microsoft.com/office/powerpoint/2010/main" val="479663604"/>
      </p:ext>
    </p:extLst>
  </p:cSld>
  <p:clrMapOvr>
    <a:masterClrMapping/>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idx="4294967295"/>
          </p:nvPr>
        </p:nvSpPr>
        <p:spPr>
          <a:xfrm>
            <a:off x="76200" y="228600"/>
            <a:ext cx="8686800" cy="304800"/>
          </a:xfrm>
        </p:spPr>
        <p:txBody>
          <a:bodyPr anchor="b"/>
          <a:lstStyle/>
          <a:p>
            <a:r>
              <a:rPr lang="es-UY" sz="2800" smtClean="0"/>
              <a:t>Evaluación de falla 2 desde s17.</a:t>
            </a:r>
            <a:endParaRPr lang="es-ES" sz="2800" smtClean="0"/>
          </a:p>
        </p:txBody>
      </p:sp>
      <p:sp>
        <p:nvSpPr>
          <p:cNvPr id="38914" name="Rectangle 3"/>
          <p:cNvSpPr>
            <a:spLocks noGrp="1" noChangeArrowheads="1"/>
          </p:cNvSpPr>
          <p:nvPr>
            <p:ph type="body" sz="half" idx="4294967295"/>
          </p:nvPr>
        </p:nvSpPr>
        <p:spPr>
          <a:xfrm>
            <a:off x="533400" y="1295400"/>
            <a:ext cx="7848600" cy="5105400"/>
          </a:xfrm>
        </p:spPr>
        <p:txBody>
          <a:bodyPr/>
          <a:lstStyle/>
          <a:p>
            <a:pPr marL="0" indent="0" algn="just">
              <a:spcBef>
                <a:spcPts val="600"/>
              </a:spcBef>
              <a:buFont typeface="Symbol" pitchFamily="18" charset="2"/>
              <a:buChar char=""/>
            </a:pPr>
            <a:r>
              <a:rPr lang="es-UY" sz="2400" dirty="0">
                <a:solidFill>
                  <a:srgbClr val="3333CC"/>
                </a:solidFill>
                <a:latin typeface="Calibri" pitchFamily="34" charset="0"/>
                <a:ea typeface="Times New Roman" pitchFamily="18" charset="0"/>
                <a:cs typeface="Arial" charset="0"/>
              </a:rPr>
              <a:t>Se </a:t>
            </a:r>
            <a:r>
              <a:rPr lang="es-UY" sz="2400" dirty="0" smtClean="0">
                <a:solidFill>
                  <a:srgbClr val="3333CC"/>
                </a:solidFill>
                <a:latin typeface="Calibri" pitchFamily="34" charset="0"/>
                <a:ea typeface="Times New Roman" pitchFamily="18" charset="0"/>
                <a:cs typeface="Arial" charset="0"/>
              </a:rPr>
              <a:t>analizó la ocurrencia de falla 2 en base a la situación esperable </a:t>
            </a:r>
            <a:r>
              <a:rPr lang="es-UY" sz="2400" dirty="0">
                <a:solidFill>
                  <a:srgbClr val="3333CC"/>
                </a:solidFill>
                <a:latin typeface="Calibri" pitchFamily="34" charset="0"/>
                <a:ea typeface="Times New Roman" pitchFamily="18" charset="0"/>
                <a:cs typeface="Arial" charset="0"/>
              </a:rPr>
              <a:t>a partir de la semana 17 (considerando que hasta esa semana se mantiene el despacho a pleno de Terra y que no llueve), sin y con 100MW </a:t>
            </a:r>
            <a:r>
              <a:rPr lang="es-UY" sz="2400" dirty="0" smtClean="0">
                <a:solidFill>
                  <a:srgbClr val="3333CC"/>
                </a:solidFill>
                <a:latin typeface="Calibri" pitchFamily="34" charset="0"/>
                <a:ea typeface="Times New Roman" pitchFamily="18" charset="0"/>
                <a:cs typeface="Arial" charset="0"/>
              </a:rPr>
              <a:t>adicionales a partir de julio:</a:t>
            </a:r>
            <a:endParaRPr lang="es-UY" sz="2400" dirty="0">
              <a:solidFill>
                <a:srgbClr val="3333CC"/>
              </a:solidFill>
              <a:latin typeface="Calibri" pitchFamily="34" charset="0"/>
              <a:ea typeface="Times New Roman" pitchFamily="18" charset="0"/>
              <a:cs typeface="Arial" charset="0"/>
            </a:endParaRPr>
          </a:p>
          <a:p>
            <a:pPr marL="0" indent="0" algn="just">
              <a:spcBef>
                <a:spcPts val="600"/>
              </a:spcBef>
              <a:buFont typeface="Symbol" pitchFamily="18" charset="2"/>
              <a:buChar char=""/>
            </a:pPr>
            <a:r>
              <a:rPr lang="es-UY" sz="2400" dirty="0">
                <a:solidFill>
                  <a:srgbClr val="3333CC"/>
                </a:solidFill>
                <a:latin typeface="Calibri" pitchFamily="34" charset="0"/>
                <a:ea typeface="Times New Roman" pitchFamily="18" charset="0"/>
                <a:cs typeface="Arial" charset="0"/>
              </a:rPr>
              <a:t>Evaluando con </a:t>
            </a:r>
            <a:r>
              <a:rPr lang="es-UY" sz="2400" dirty="0" smtClean="0">
                <a:solidFill>
                  <a:srgbClr val="3333CC"/>
                </a:solidFill>
                <a:latin typeface="Calibri" pitchFamily="34" charset="0"/>
                <a:ea typeface="Times New Roman" pitchFamily="18" charset="0"/>
                <a:cs typeface="Arial" charset="0"/>
              </a:rPr>
              <a:t>100 crónicas </a:t>
            </a:r>
            <a:r>
              <a:rPr lang="es-UY" sz="2400" dirty="0">
                <a:solidFill>
                  <a:srgbClr val="3333CC"/>
                </a:solidFill>
                <a:latin typeface="Calibri" pitchFamily="34" charset="0"/>
                <a:ea typeface="Times New Roman" pitchFamily="18" charset="0"/>
                <a:cs typeface="Arial" charset="0"/>
              </a:rPr>
              <a:t>sintéticas, modelo </a:t>
            </a:r>
            <a:r>
              <a:rPr lang="es-UY" sz="2400" dirty="0" err="1">
                <a:solidFill>
                  <a:srgbClr val="3333CC"/>
                </a:solidFill>
                <a:latin typeface="Calibri" pitchFamily="34" charset="0"/>
                <a:ea typeface="Times New Roman" pitchFamily="18" charset="0"/>
                <a:cs typeface="Arial" charset="0"/>
              </a:rPr>
              <a:t>SimSEE</a:t>
            </a:r>
            <a:r>
              <a:rPr lang="es-UY" sz="2400" dirty="0">
                <a:solidFill>
                  <a:srgbClr val="3333CC"/>
                </a:solidFill>
                <a:latin typeface="Calibri" pitchFamily="34" charset="0"/>
                <a:ea typeface="Times New Roman" pitchFamily="18" charset="0"/>
                <a:cs typeface="Arial" charset="0"/>
              </a:rPr>
              <a:t> 105c tranquera, se obtuvo para lo que resta del año </a:t>
            </a:r>
            <a:r>
              <a:rPr lang="es-UY" sz="2400" dirty="0" smtClean="0">
                <a:solidFill>
                  <a:srgbClr val="3333CC"/>
                </a:solidFill>
                <a:latin typeface="Calibri" pitchFamily="34" charset="0"/>
                <a:ea typeface="Times New Roman" pitchFamily="18" charset="0"/>
                <a:cs typeface="Arial" charset="0"/>
              </a:rPr>
              <a:t>2015, </a:t>
            </a:r>
            <a:r>
              <a:rPr lang="es-UY" sz="2400" dirty="0">
                <a:solidFill>
                  <a:srgbClr val="3333CC"/>
                </a:solidFill>
                <a:latin typeface="Calibri" pitchFamily="34" charset="0"/>
                <a:ea typeface="Times New Roman" pitchFamily="18" charset="0"/>
                <a:cs typeface="Arial" charset="0"/>
              </a:rPr>
              <a:t>16 crónicas con falla 2 o superior para el parque actual y 12 agregando 100MW. </a:t>
            </a:r>
          </a:p>
          <a:p>
            <a:pPr marL="0" indent="0" algn="just">
              <a:spcBef>
                <a:spcPts val="600"/>
              </a:spcBef>
              <a:buFont typeface="Symbol" pitchFamily="18" charset="2"/>
              <a:buChar char=""/>
            </a:pPr>
            <a:r>
              <a:rPr lang="es-UY" sz="2400" dirty="0">
                <a:solidFill>
                  <a:srgbClr val="3333CC"/>
                </a:solidFill>
                <a:latin typeface="Calibri" pitchFamily="34" charset="0"/>
                <a:ea typeface="Times New Roman" pitchFamily="18" charset="0"/>
                <a:cs typeface="Arial" charset="0"/>
              </a:rPr>
              <a:t>Para la versión 105c tranquera y crónicas históricas, se obtuvo  9 crónicas con falla 2 o superior para el parque actual y 6 agregando 100MW. </a:t>
            </a:r>
          </a:p>
          <a:p>
            <a:pPr marL="0" indent="0" algn="just">
              <a:spcBef>
                <a:spcPts val="600"/>
              </a:spcBef>
              <a:buFont typeface="Symbol" pitchFamily="18" charset="2"/>
              <a:buNone/>
            </a:pPr>
            <a:endParaRPr lang="es-UY" sz="1800" dirty="0" smtClean="0">
              <a:solidFill>
                <a:srgbClr val="0033CC"/>
              </a:solidFill>
              <a:latin typeface="Calibri" pitchFamily="34" charset="0"/>
              <a:ea typeface="Times New Roman" pitchFamily="18" charset="0"/>
              <a:cs typeface="Arial" charset="0"/>
            </a:endParaRPr>
          </a:p>
          <a:p>
            <a:pPr marL="0" indent="0" algn="just">
              <a:spcBef>
                <a:spcPts val="600"/>
              </a:spcBef>
              <a:buFont typeface="Symbol" pitchFamily="18" charset="2"/>
              <a:buChar char=""/>
            </a:pPr>
            <a:endParaRPr lang="es-UY" sz="2400" b="1" dirty="0" smtClean="0">
              <a:solidFill>
                <a:schemeClr val="tx1"/>
              </a:solidFill>
              <a:latin typeface="Calibri" pitchFamily="34" charset="0"/>
              <a:ea typeface="Times New Roman" pitchFamily="18" charset="0"/>
              <a:cs typeface="Arial" charset="0"/>
            </a:endParaRPr>
          </a:p>
        </p:txBody>
      </p:sp>
    </p:spTree>
    <p:extLst>
      <p:ext uri="{BB962C8B-B14F-4D97-AF65-F5344CB8AC3E}">
        <p14:creationId xmlns:p14="http://schemas.microsoft.com/office/powerpoint/2010/main" val="2251548166"/>
      </p:ext>
    </p:extLst>
  </p:cSld>
  <p:clrMapOvr>
    <a:masterClrMapping/>
  </p:clrMapOvr>
  <p:transition spd="slow">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5"/>
          <p:cNvSpPr>
            <a:spLocks noGrp="1" noChangeArrowheads="1"/>
          </p:cNvSpPr>
          <p:nvPr>
            <p:ph type="title" idx="4294967295"/>
          </p:nvPr>
        </p:nvSpPr>
        <p:spPr>
          <a:xfrm>
            <a:off x="95250" y="19050"/>
            <a:ext cx="8839200" cy="914400"/>
          </a:xfrm>
        </p:spPr>
        <p:txBody>
          <a:bodyPr/>
          <a:lstStyle/>
          <a:p>
            <a:r>
              <a:rPr lang="es-UY" dirty="0" smtClean="0"/>
              <a:t>Despacho de falla 2 o superior con crónicas sintéticas.</a:t>
            </a:r>
            <a:endParaRPr lang="es-ES" dirty="0" smtClean="0"/>
          </a:p>
        </p:txBody>
      </p:sp>
      <p:pic>
        <p:nvPicPr>
          <p:cNvPr id="39942" name="Picture 2"/>
          <p:cNvPicPr>
            <a:picLocks noChangeAspect="1" noChangeArrowheads="1"/>
          </p:cNvPicPr>
          <p:nvPr/>
        </p:nvPicPr>
        <p:blipFill>
          <a:blip r:embed="rId2"/>
          <a:srcRect/>
          <a:stretch>
            <a:fillRect/>
          </a:stretch>
        </p:blipFill>
        <p:spPr bwMode="auto">
          <a:xfrm>
            <a:off x="381000" y="1142999"/>
            <a:ext cx="8534399" cy="5265375"/>
          </a:xfrm>
          <a:prstGeom prst="rect">
            <a:avLst/>
          </a:prstGeom>
          <a:noFill/>
          <a:ln w="25400" cmpd="thickThin">
            <a:solidFill>
              <a:schemeClr val="tx1"/>
            </a:solidFill>
            <a:miter lim="800000"/>
            <a:headEnd/>
            <a:tailEnd/>
          </a:ln>
        </p:spPr>
      </p:pic>
    </p:spTree>
    <p:extLst>
      <p:ext uri="{BB962C8B-B14F-4D97-AF65-F5344CB8AC3E}">
        <p14:creationId xmlns:p14="http://schemas.microsoft.com/office/powerpoint/2010/main" val="2633345456"/>
      </p:ext>
    </p:extLst>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76200" y="228600"/>
            <a:ext cx="8686800" cy="838200"/>
          </a:xfrm>
        </p:spPr>
        <p:txBody>
          <a:bodyPr/>
          <a:lstStyle/>
          <a:p>
            <a:pPr algn="ctr"/>
            <a:r>
              <a:rPr lang="es-UY" sz="2800" b="0" dirty="0"/>
              <a:t>semana en </a:t>
            </a:r>
            <a:r>
              <a:rPr lang="es-UY" sz="2800" b="0" dirty="0" smtClean="0"/>
              <a:t>curso (s15)</a:t>
            </a:r>
            <a:endParaRPr lang="es-ES" sz="2800" dirty="0" smtClean="0"/>
          </a:p>
        </p:txBody>
      </p:sp>
      <p:sp>
        <p:nvSpPr>
          <p:cNvPr id="32770" name="Rectangle 3"/>
          <p:cNvSpPr>
            <a:spLocks noGrp="1" noChangeArrowheads="1"/>
          </p:cNvSpPr>
          <p:nvPr>
            <p:ph type="body" sz="half" idx="2"/>
          </p:nvPr>
        </p:nvSpPr>
        <p:spPr>
          <a:xfrm>
            <a:off x="152400" y="1143000"/>
            <a:ext cx="8867775" cy="4038600"/>
          </a:xfrm>
        </p:spPr>
        <p:txBody>
          <a:bodyPr/>
          <a:lstStyle/>
          <a:p>
            <a:pPr marL="342900" indent="-342900" algn="just">
              <a:spcBef>
                <a:spcPts val="600"/>
              </a:spcBef>
              <a:buFont typeface="Arial" panose="020B0604020202020204" pitchFamily="34" charset="0"/>
              <a:buChar char="•"/>
            </a:pPr>
            <a:r>
              <a:rPr lang="es-ES" sz="2000" dirty="0">
                <a:solidFill>
                  <a:srgbClr val="3333CC"/>
                </a:solidFill>
                <a:latin typeface="Calibri" pitchFamily="34" charset="0"/>
                <a:ea typeface="Times New Roman" pitchFamily="18" charset="0"/>
                <a:cs typeface="Arial" charset="0"/>
              </a:rPr>
              <a:t>No se registró precipitaciones en las cuencas.</a:t>
            </a:r>
          </a:p>
          <a:p>
            <a:pPr marL="342900" indent="-342900" algn="just">
              <a:spcBef>
                <a:spcPts val="600"/>
              </a:spcBef>
              <a:buFont typeface="Arial" panose="020B0604020202020204" pitchFamily="34" charset="0"/>
              <a:buChar char="•"/>
            </a:pPr>
            <a:r>
              <a:rPr lang="es-ES" sz="2000" dirty="0" smtClean="0">
                <a:solidFill>
                  <a:srgbClr val="3333CC"/>
                </a:solidFill>
                <a:latin typeface="Calibri" pitchFamily="34" charset="0"/>
                <a:ea typeface="Times New Roman" pitchFamily="18" charset="0"/>
                <a:cs typeface="Arial" charset="0"/>
              </a:rPr>
              <a:t>El </a:t>
            </a:r>
            <a:r>
              <a:rPr lang="es-ES" sz="2000" dirty="0">
                <a:solidFill>
                  <a:srgbClr val="3333CC"/>
                </a:solidFill>
                <a:latin typeface="Calibri" pitchFamily="34" charset="0"/>
                <a:ea typeface="Times New Roman" pitchFamily="18" charset="0"/>
                <a:cs typeface="Arial" charset="0"/>
              </a:rPr>
              <a:t>despacho semanal fue con térmico en la base hasta PTA, Terra a pleno, Palmar y </a:t>
            </a:r>
            <a:r>
              <a:rPr lang="es-ES" sz="2000" dirty="0" smtClean="0">
                <a:solidFill>
                  <a:srgbClr val="3333CC"/>
                </a:solidFill>
                <a:latin typeface="Calibri" pitchFamily="34" charset="0"/>
                <a:ea typeface="Times New Roman" pitchFamily="18" charset="0"/>
                <a:cs typeface="Arial" charset="0"/>
              </a:rPr>
              <a:t>Salto </a:t>
            </a:r>
            <a:r>
              <a:rPr lang="es-ES" sz="2000" dirty="0">
                <a:solidFill>
                  <a:srgbClr val="3333CC"/>
                </a:solidFill>
                <a:latin typeface="Calibri" pitchFamily="34" charset="0"/>
                <a:ea typeface="Times New Roman" pitchFamily="18" charset="0"/>
                <a:cs typeface="Arial" charset="0"/>
              </a:rPr>
              <a:t>Grande cerrando la demanda.</a:t>
            </a:r>
          </a:p>
          <a:p>
            <a:pPr marL="342900" indent="-342900" algn="just">
              <a:spcBef>
                <a:spcPts val="600"/>
              </a:spcBef>
              <a:buFont typeface="Arial" panose="020B0604020202020204" pitchFamily="34" charset="0"/>
              <a:buChar char="•"/>
            </a:pPr>
            <a:r>
              <a:rPr lang="es-ES" sz="2000" dirty="0" smtClean="0">
                <a:solidFill>
                  <a:srgbClr val="3333CC"/>
                </a:solidFill>
                <a:latin typeface="Calibri" pitchFamily="34" charset="0"/>
                <a:ea typeface="Times New Roman" pitchFamily="18" charset="0"/>
                <a:cs typeface="Arial" charset="0"/>
              </a:rPr>
              <a:t>Se </a:t>
            </a:r>
            <a:r>
              <a:rPr lang="es-ES" sz="2000" dirty="0">
                <a:solidFill>
                  <a:srgbClr val="3333CC"/>
                </a:solidFill>
                <a:latin typeface="Calibri" pitchFamily="34" charset="0"/>
                <a:ea typeface="Times New Roman" pitchFamily="18" charset="0"/>
                <a:cs typeface="Arial" charset="0"/>
              </a:rPr>
              <a:t>debió modular con PTA y eventualmente también con Motores de CB para mantener la generación distribuida, eólica y Terra y Baygorria a pleno</a:t>
            </a:r>
          </a:p>
          <a:p>
            <a:pPr marL="342900" indent="-342900" algn="just">
              <a:spcBef>
                <a:spcPts val="600"/>
              </a:spcBef>
              <a:buFont typeface="Arial" panose="020B0604020202020204" pitchFamily="34" charset="0"/>
              <a:buChar char="•"/>
            </a:pPr>
            <a:r>
              <a:rPr lang="es-ES" sz="2000" dirty="0" smtClean="0">
                <a:solidFill>
                  <a:srgbClr val="3333CC"/>
                </a:solidFill>
                <a:latin typeface="Calibri" pitchFamily="34" charset="0"/>
                <a:ea typeface="Times New Roman" pitchFamily="18" charset="0"/>
                <a:cs typeface="Arial" charset="0"/>
              </a:rPr>
              <a:t>El </a:t>
            </a:r>
            <a:r>
              <a:rPr lang="es-ES" sz="2000" dirty="0">
                <a:solidFill>
                  <a:srgbClr val="3333CC"/>
                </a:solidFill>
                <a:latin typeface="Calibri" pitchFamily="34" charset="0"/>
                <a:ea typeface="Times New Roman" pitchFamily="18" charset="0"/>
                <a:cs typeface="Arial" charset="0"/>
              </a:rPr>
              <a:t>promedio de aportes en SG será aprox. 2300 m3/s. </a:t>
            </a:r>
          </a:p>
          <a:p>
            <a:pPr marL="342900" indent="-342900" algn="just">
              <a:spcBef>
                <a:spcPts val="600"/>
              </a:spcBef>
              <a:buFont typeface="Arial" panose="020B0604020202020204" pitchFamily="34" charset="0"/>
              <a:buChar char="•"/>
            </a:pPr>
            <a:r>
              <a:rPr lang="es-ES" sz="2000" dirty="0" smtClean="0">
                <a:solidFill>
                  <a:srgbClr val="3333CC"/>
                </a:solidFill>
                <a:latin typeface="Calibri" pitchFamily="34" charset="0"/>
                <a:ea typeface="Times New Roman" pitchFamily="18" charset="0"/>
                <a:cs typeface="Arial" charset="0"/>
              </a:rPr>
              <a:t>La </a:t>
            </a:r>
            <a:r>
              <a:rPr lang="es-ES" sz="2000" dirty="0">
                <a:solidFill>
                  <a:srgbClr val="3333CC"/>
                </a:solidFill>
                <a:latin typeface="Calibri" pitchFamily="34" charset="0"/>
                <a:ea typeface="Times New Roman" pitchFamily="18" charset="0"/>
                <a:cs typeface="Arial" charset="0"/>
              </a:rPr>
              <a:t>cota de Terra a fines de la presente semana será de 76,4 m (0.5m por debajo que la cota de inicio).</a:t>
            </a:r>
          </a:p>
          <a:p>
            <a:pPr marL="342900" indent="-342900" algn="just">
              <a:spcBef>
                <a:spcPts val="600"/>
              </a:spcBef>
              <a:buFont typeface="Arial" panose="020B0604020202020204" pitchFamily="34" charset="0"/>
              <a:buChar char="•"/>
            </a:pPr>
            <a:endParaRPr lang="es-ES" sz="2000" dirty="0">
              <a:solidFill>
                <a:schemeClr val="tx1"/>
              </a:solidFill>
              <a:latin typeface="Calibri" pitchFamily="34" charset="0"/>
              <a:ea typeface="Times New Roman" pitchFamily="18" charset="0"/>
              <a:cs typeface="Arial" charset="0"/>
            </a:endParaRPr>
          </a:p>
        </p:txBody>
      </p:sp>
    </p:spTree>
    <p:extLst>
      <p:ext uri="{BB962C8B-B14F-4D97-AF65-F5344CB8AC3E}">
        <p14:creationId xmlns:p14="http://schemas.microsoft.com/office/powerpoint/2010/main" val="4074455846"/>
      </p:ext>
    </p:extLst>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5"/>
          <p:cNvSpPr>
            <a:spLocks noGrp="1" noChangeArrowheads="1"/>
          </p:cNvSpPr>
          <p:nvPr>
            <p:ph type="title" idx="4294967295"/>
          </p:nvPr>
        </p:nvSpPr>
        <p:spPr>
          <a:xfrm>
            <a:off x="95250" y="19050"/>
            <a:ext cx="8839200" cy="914400"/>
          </a:xfrm>
        </p:spPr>
        <p:txBody>
          <a:bodyPr/>
          <a:lstStyle/>
          <a:p>
            <a:r>
              <a:rPr lang="es-UY" dirty="0" smtClean="0"/>
              <a:t>Despacho de falla 2 o superior con crónicas históricas.</a:t>
            </a:r>
            <a:endParaRPr lang="es-ES"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370" y="1295400"/>
            <a:ext cx="8805251" cy="543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3302472"/>
      </p:ext>
    </p:extLst>
  </p:cSld>
  <p:clrMapOvr>
    <a:masterClrMapping/>
  </p:clrMapOvr>
  <p:transition spd="slow">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UY" dirty="0" smtClean="0"/>
              <a:t>Análisis complementarios</a:t>
            </a:r>
            <a:endParaRPr lang="es-UY" dirty="0"/>
          </a:p>
        </p:txBody>
      </p:sp>
      <p:sp>
        <p:nvSpPr>
          <p:cNvPr id="3" name="2 Subtítulo"/>
          <p:cNvSpPr>
            <a:spLocks noGrp="1"/>
          </p:cNvSpPr>
          <p:nvPr>
            <p:ph type="subTitle" idx="1"/>
          </p:nvPr>
        </p:nvSpPr>
        <p:spPr/>
        <p:txBody>
          <a:bodyPr/>
          <a:lstStyle/>
          <a:p>
            <a:endParaRPr lang="es-UY"/>
          </a:p>
        </p:txBody>
      </p:sp>
    </p:spTree>
    <p:extLst>
      <p:ext uri="{BB962C8B-B14F-4D97-AF65-F5344CB8AC3E}">
        <p14:creationId xmlns:p14="http://schemas.microsoft.com/office/powerpoint/2010/main" val="3387568428"/>
      </p:ext>
    </p:extLst>
  </p:cSld>
  <p:clrMapOvr>
    <a:masterClrMapping/>
  </p:clrMapOvr>
  <p:transition spd="slow">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Título"/>
          <p:cNvSpPr>
            <a:spLocks noGrp="1"/>
          </p:cNvSpPr>
          <p:nvPr>
            <p:ph type="title"/>
          </p:nvPr>
        </p:nvSpPr>
        <p:spPr>
          <a:xfrm>
            <a:off x="228600" y="609600"/>
            <a:ext cx="8229600" cy="1143000"/>
          </a:xfrm>
        </p:spPr>
        <p:txBody>
          <a:bodyPr/>
          <a:lstStyle/>
          <a:p>
            <a:r>
              <a:rPr lang="es-UY" sz="2400" smtClean="0"/>
              <a:t>ESTUDIOS ADICIONALES REALIZADOS</a:t>
            </a:r>
          </a:p>
        </p:txBody>
      </p:sp>
      <p:sp>
        <p:nvSpPr>
          <p:cNvPr id="35842" name="2 Marcador de contenido"/>
          <p:cNvSpPr>
            <a:spLocks noGrp="1"/>
          </p:cNvSpPr>
          <p:nvPr>
            <p:ph idx="1"/>
          </p:nvPr>
        </p:nvSpPr>
        <p:spPr>
          <a:xfrm>
            <a:off x="228600" y="1447800"/>
            <a:ext cx="8610600" cy="4724400"/>
          </a:xfrm>
        </p:spPr>
        <p:txBody>
          <a:bodyPr/>
          <a:lstStyle/>
          <a:p>
            <a:r>
              <a:rPr lang="es-UY" sz="2400" dirty="0" smtClean="0"/>
              <a:t>Revisión de la representación de la eólica en todos los modelos y ajuste en su  representación en el MP del </a:t>
            </a:r>
            <a:r>
              <a:rPr lang="es-UY" sz="2400" dirty="0" err="1" smtClean="0"/>
              <a:t>SimSEE</a:t>
            </a:r>
            <a:r>
              <a:rPr lang="es-UY" sz="2400" dirty="0" smtClean="0"/>
              <a:t>.</a:t>
            </a:r>
          </a:p>
          <a:p>
            <a:r>
              <a:rPr lang="es-UY" sz="2400" dirty="0" smtClean="0"/>
              <a:t>Se evaluó además en las simulaciones la evolución de la cota de Terra</a:t>
            </a:r>
          </a:p>
          <a:p>
            <a:r>
              <a:rPr lang="es-UY" sz="2400" dirty="0" smtClean="0"/>
              <a:t>Sensibilidad a los costos de falla (400, 4000, 8000, 16000).</a:t>
            </a:r>
          </a:p>
          <a:p>
            <a:r>
              <a:rPr lang="es-UY" sz="2400" dirty="0" smtClean="0"/>
              <a:t>Controlar la cota de Terra.</a:t>
            </a:r>
          </a:p>
          <a:p>
            <a:pPr marL="0" indent="0">
              <a:buNone/>
            </a:pPr>
            <a:endParaRPr lang="es-UY" sz="1800" dirty="0" smtClean="0"/>
          </a:p>
          <a:p>
            <a:endParaRPr lang="es-UY" dirty="0" smtClean="0"/>
          </a:p>
        </p:txBody>
      </p:sp>
    </p:spTree>
    <p:extLst>
      <p:ext uri="{BB962C8B-B14F-4D97-AF65-F5344CB8AC3E}">
        <p14:creationId xmlns:p14="http://schemas.microsoft.com/office/powerpoint/2010/main" val="774113398"/>
      </p:ext>
    </p:extLst>
  </p:cSld>
  <p:clrMapOvr>
    <a:masterClrMapping/>
  </p:clrMapOvr>
  <p:transition spd="slow">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idx="4294967295"/>
          </p:nvPr>
        </p:nvSpPr>
        <p:spPr>
          <a:xfrm>
            <a:off x="685800" y="304800"/>
            <a:ext cx="7772400" cy="1143000"/>
          </a:xfrm>
        </p:spPr>
        <p:txBody>
          <a:bodyPr/>
          <a:lstStyle/>
          <a:p>
            <a:r>
              <a:rPr lang="es-UY" smtClean="0"/>
              <a:t>Representación de la eólica.</a:t>
            </a:r>
            <a:endParaRPr lang="es-ES" smtClean="0"/>
          </a:p>
        </p:txBody>
      </p:sp>
      <p:sp>
        <p:nvSpPr>
          <p:cNvPr id="40962" name="Rectangle 3"/>
          <p:cNvSpPr>
            <a:spLocks noGrp="1" noChangeArrowheads="1"/>
          </p:cNvSpPr>
          <p:nvPr>
            <p:ph type="body" idx="4294967295"/>
          </p:nvPr>
        </p:nvSpPr>
        <p:spPr>
          <a:xfrm>
            <a:off x="457200" y="1371600"/>
            <a:ext cx="8001000" cy="4724400"/>
          </a:xfrm>
        </p:spPr>
        <p:txBody>
          <a:bodyPr/>
          <a:lstStyle/>
          <a:p>
            <a:pPr algn="just"/>
            <a:r>
              <a:rPr lang="es-UY" sz="2400" dirty="0" smtClean="0"/>
              <a:t>Se modificó la representación de la eólica en el modelado de MP del </a:t>
            </a:r>
            <a:r>
              <a:rPr lang="es-UY" sz="2400" dirty="0" err="1" smtClean="0"/>
              <a:t>SimSEE</a:t>
            </a:r>
            <a:r>
              <a:rPr lang="es-UY" sz="2400" dirty="0" smtClean="0"/>
              <a:t>, utilizando igual representación que el LP. No se obtuvo diferencias relevantes tanto en el mediano plazo como en el corto. </a:t>
            </a:r>
            <a:endParaRPr lang="es-ES" sz="2400" dirty="0" smtClean="0"/>
          </a:p>
        </p:txBody>
      </p:sp>
    </p:spTree>
    <p:extLst>
      <p:ext uri="{BB962C8B-B14F-4D97-AF65-F5344CB8AC3E}">
        <p14:creationId xmlns:p14="http://schemas.microsoft.com/office/powerpoint/2010/main" val="1402729982"/>
      </p:ext>
    </p:extLst>
  </p:cSld>
  <p:clrMapOvr>
    <a:masterClrMapping/>
  </p:clrMapOvr>
  <p:transition spd="slow">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idx="4294967295"/>
          </p:nvPr>
        </p:nvSpPr>
        <p:spPr>
          <a:xfrm>
            <a:off x="76200" y="228600"/>
            <a:ext cx="8686800" cy="304800"/>
          </a:xfrm>
        </p:spPr>
        <p:txBody>
          <a:bodyPr anchor="b"/>
          <a:lstStyle/>
          <a:p>
            <a:r>
              <a:rPr lang="es-UY" sz="2800" dirty="0"/>
              <a:t>Evolución de cota de Terra</a:t>
            </a:r>
            <a:endParaRPr lang="es-ES" sz="2800" dirty="0" smtClean="0"/>
          </a:p>
        </p:txBody>
      </p:sp>
      <p:sp>
        <p:nvSpPr>
          <p:cNvPr id="38914" name="Rectangle 3"/>
          <p:cNvSpPr>
            <a:spLocks noGrp="1" noChangeArrowheads="1"/>
          </p:cNvSpPr>
          <p:nvPr>
            <p:ph type="body" sz="half" idx="4294967295"/>
          </p:nvPr>
        </p:nvSpPr>
        <p:spPr>
          <a:xfrm>
            <a:off x="533400" y="685800"/>
            <a:ext cx="7848600" cy="1828800"/>
          </a:xfrm>
        </p:spPr>
        <p:txBody>
          <a:bodyPr/>
          <a:lstStyle/>
          <a:p>
            <a:pPr marL="0" indent="0" algn="just">
              <a:spcBef>
                <a:spcPts val="600"/>
              </a:spcBef>
              <a:buFont typeface="Symbol" pitchFamily="18" charset="2"/>
              <a:buChar char=""/>
            </a:pPr>
            <a:r>
              <a:rPr lang="es-UY" sz="2400" dirty="0">
                <a:solidFill>
                  <a:srgbClr val="3333CC"/>
                </a:solidFill>
                <a:latin typeface="Calibri" pitchFamily="34" charset="0"/>
                <a:ea typeface="Times New Roman" pitchFamily="18" charset="0"/>
                <a:cs typeface="Arial" charset="0"/>
              </a:rPr>
              <a:t>Se </a:t>
            </a:r>
            <a:r>
              <a:rPr lang="es-UY" sz="2400" dirty="0" smtClean="0">
                <a:solidFill>
                  <a:srgbClr val="3333CC"/>
                </a:solidFill>
                <a:latin typeface="Calibri" pitchFamily="34" charset="0"/>
                <a:ea typeface="Times New Roman" pitchFamily="18" charset="0"/>
                <a:cs typeface="Arial" charset="0"/>
              </a:rPr>
              <a:t>analizó la evolución de la cota de Terra en base a la situación esperable </a:t>
            </a:r>
            <a:r>
              <a:rPr lang="es-UY" sz="2400" dirty="0">
                <a:solidFill>
                  <a:srgbClr val="3333CC"/>
                </a:solidFill>
                <a:latin typeface="Calibri" pitchFamily="34" charset="0"/>
                <a:ea typeface="Times New Roman" pitchFamily="18" charset="0"/>
                <a:cs typeface="Arial" charset="0"/>
              </a:rPr>
              <a:t>a partir de la semana </a:t>
            </a:r>
            <a:r>
              <a:rPr lang="es-UY" sz="2400" dirty="0" smtClean="0">
                <a:solidFill>
                  <a:srgbClr val="3333CC"/>
                </a:solidFill>
                <a:latin typeface="Calibri" pitchFamily="34" charset="0"/>
                <a:ea typeface="Times New Roman" pitchFamily="18" charset="0"/>
                <a:cs typeface="Arial" charset="0"/>
              </a:rPr>
              <a:t>17.</a:t>
            </a:r>
          </a:p>
          <a:p>
            <a:pPr marL="0" indent="0" algn="just">
              <a:spcBef>
                <a:spcPts val="600"/>
              </a:spcBef>
              <a:buFont typeface="Symbol" pitchFamily="18" charset="2"/>
              <a:buChar char=""/>
            </a:pPr>
            <a:r>
              <a:rPr lang="es-UY" sz="2400" dirty="0" smtClean="0">
                <a:solidFill>
                  <a:srgbClr val="3333CC"/>
                </a:solidFill>
                <a:latin typeface="Calibri" pitchFamily="34" charset="0"/>
                <a:ea typeface="Times New Roman" pitchFamily="18" charset="0"/>
                <a:cs typeface="Arial" charset="0"/>
              </a:rPr>
              <a:t>Se muestra el porcentaje de crónicas que alcanzan al menos en una semana cotas de Terra inferiores a una cota dada</a:t>
            </a:r>
            <a:endParaRPr lang="es-UY" sz="2400" dirty="0">
              <a:solidFill>
                <a:srgbClr val="3333CC"/>
              </a:solidFill>
              <a:latin typeface="Calibri" pitchFamily="34" charset="0"/>
              <a:ea typeface="Times New Roman" pitchFamily="18" charset="0"/>
              <a:cs typeface="Arial" charset="0"/>
            </a:endParaRPr>
          </a:p>
          <a:p>
            <a:pPr marL="0" indent="0" algn="just">
              <a:spcBef>
                <a:spcPts val="600"/>
              </a:spcBef>
              <a:buFont typeface="Symbol" pitchFamily="18" charset="2"/>
              <a:buChar char=""/>
            </a:pPr>
            <a:endParaRPr lang="es-UY" sz="2400" dirty="0" smtClean="0">
              <a:solidFill>
                <a:srgbClr val="3333CC"/>
              </a:solidFill>
              <a:latin typeface="Calibri" pitchFamily="34" charset="0"/>
              <a:ea typeface="Times New Roman" pitchFamily="18" charset="0"/>
              <a:cs typeface="Arial" charset="0"/>
            </a:endParaRPr>
          </a:p>
          <a:p>
            <a:pPr marL="0" indent="0" algn="just">
              <a:spcBef>
                <a:spcPts val="600"/>
              </a:spcBef>
              <a:buFont typeface="Symbol" pitchFamily="18" charset="2"/>
              <a:buChar char=""/>
            </a:pPr>
            <a:endParaRPr lang="es-UY" sz="2400" dirty="0">
              <a:solidFill>
                <a:srgbClr val="3333CC"/>
              </a:solidFill>
              <a:latin typeface="Calibri" pitchFamily="34" charset="0"/>
              <a:ea typeface="Times New Roman" pitchFamily="18" charset="0"/>
              <a:cs typeface="Arial"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490439"/>
            <a:ext cx="5872052"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1121480"/>
      </p:ext>
    </p:extLst>
  </p:cSld>
  <p:clrMapOvr>
    <a:masterClrMapping/>
  </p:clrMapOvr>
  <p:transition spd="slow">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762000" y="152400"/>
            <a:ext cx="7772400" cy="457200"/>
          </a:xfrm>
        </p:spPr>
        <p:txBody>
          <a:bodyPr/>
          <a:lstStyle/>
          <a:p>
            <a:r>
              <a:rPr lang="es-UY" dirty="0" smtClean="0"/>
              <a:t>Evolución cota Terra    &lt;72.3 m</a:t>
            </a:r>
            <a:endParaRPr lang="es-UY"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6932"/>
            <a:ext cx="8839200" cy="5775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6996903"/>
      </p:ext>
    </p:extLst>
  </p:cSld>
  <p:clrMapOvr>
    <a:masterClrMapping/>
  </p:clrMapOvr>
  <p:transition spd="slow">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52400" y="152400"/>
            <a:ext cx="8991600" cy="457200"/>
          </a:xfrm>
        </p:spPr>
        <p:txBody>
          <a:bodyPr/>
          <a:lstStyle/>
          <a:p>
            <a:r>
              <a:rPr lang="es-UY" dirty="0" smtClean="0"/>
              <a:t>Cantidad de semanas cota Terra&lt;72.3 m</a:t>
            </a:r>
            <a:endParaRPr lang="es-UY"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87214"/>
            <a:ext cx="8686800" cy="5675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4076257"/>
      </p:ext>
    </p:extLst>
  </p:cSld>
  <p:clrMapOvr>
    <a:masterClrMapping/>
  </p:clrMapOvr>
  <p:transition spd="slow">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762000" y="152400"/>
            <a:ext cx="7772400" cy="457200"/>
          </a:xfrm>
        </p:spPr>
        <p:txBody>
          <a:bodyPr/>
          <a:lstStyle/>
          <a:p>
            <a:r>
              <a:rPr lang="es-UY" dirty="0" smtClean="0"/>
              <a:t>Evolución cota Terra    &lt;70,5 m</a:t>
            </a:r>
            <a:endParaRPr lang="es-UY"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96932"/>
            <a:ext cx="8839200" cy="5775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2838757"/>
      </p:ext>
    </p:extLst>
  </p:cSld>
  <p:clrMapOvr>
    <a:masterClrMapping/>
  </p:clrMapOvr>
  <p:transition spd="slow">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52400" y="152400"/>
            <a:ext cx="8991600" cy="457200"/>
          </a:xfrm>
        </p:spPr>
        <p:txBody>
          <a:bodyPr/>
          <a:lstStyle/>
          <a:p>
            <a:r>
              <a:rPr lang="es-UY" dirty="0" smtClean="0"/>
              <a:t>Cantidad de semanas cota Terra&lt;70,5 m</a:t>
            </a:r>
            <a:endParaRPr lang="es-UY"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8763000" cy="5725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584986"/>
      </p:ext>
    </p:extLst>
  </p:cSld>
  <p:clrMapOvr>
    <a:masterClrMapping/>
  </p:clrMapOvr>
  <p:transition spd="slow">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Título"/>
          <p:cNvSpPr>
            <a:spLocks noGrp="1"/>
          </p:cNvSpPr>
          <p:nvPr>
            <p:ph type="title"/>
          </p:nvPr>
        </p:nvSpPr>
        <p:spPr>
          <a:xfrm>
            <a:off x="228600" y="228600"/>
            <a:ext cx="8229600" cy="1143000"/>
          </a:xfrm>
        </p:spPr>
        <p:txBody>
          <a:bodyPr/>
          <a:lstStyle/>
          <a:p>
            <a:r>
              <a:rPr lang="es-UY" sz="2400" dirty="0" smtClean="0"/>
              <a:t>ANALISIS DE LOS RESULTADOS</a:t>
            </a:r>
          </a:p>
        </p:txBody>
      </p:sp>
      <p:sp>
        <p:nvSpPr>
          <p:cNvPr id="35842" name="2 Marcador de contenido"/>
          <p:cNvSpPr>
            <a:spLocks noGrp="1"/>
          </p:cNvSpPr>
          <p:nvPr>
            <p:ph idx="1"/>
          </p:nvPr>
        </p:nvSpPr>
        <p:spPr>
          <a:xfrm>
            <a:off x="228600" y="1447800"/>
            <a:ext cx="8610600" cy="4724400"/>
          </a:xfrm>
        </p:spPr>
        <p:txBody>
          <a:bodyPr/>
          <a:lstStyle/>
          <a:p>
            <a:r>
              <a:rPr lang="es-UY" sz="2400" dirty="0" smtClean="0"/>
              <a:t>De lo anterior resulta que un alto porcentaje de las crónicas llegan al extremo del embalse.</a:t>
            </a:r>
          </a:p>
          <a:p>
            <a:r>
              <a:rPr lang="es-UY" sz="2400" dirty="0" smtClean="0"/>
              <a:t>Esta cantidad es mayor que la cantidad de crónicas que despachan falla 2, por lo que un número importante de crónicas agotan el embalse sin despachar falla 2.</a:t>
            </a:r>
          </a:p>
          <a:p>
            <a:r>
              <a:rPr lang="es-UY" sz="2400" dirty="0" smtClean="0"/>
              <a:t>Se analizó en detalle una de las crónicas para observar la utilización de los recursos que realiza en el extremo del embalse.</a:t>
            </a:r>
          </a:p>
          <a:p>
            <a:r>
              <a:rPr lang="es-UY" sz="2400" dirty="0"/>
              <a:t>Se encontró que el embalse permanece en cota 70m, turbinando en Terra y manteniendo generación térmica en reserva.</a:t>
            </a:r>
          </a:p>
        </p:txBody>
      </p:sp>
    </p:spTree>
    <p:extLst>
      <p:ext uri="{BB962C8B-B14F-4D97-AF65-F5344CB8AC3E}">
        <p14:creationId xmlns:p14="http://schemas.microsoft.com/office/powerpoint/2010/main" val="781586808"/>
      </p:ext>
    </p:extLst>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61244BC3-961F-44F5-A34B-9DB95D0C5E0C}" type="slidenum">
              <a:rPr lang="es-ES"/>
              <a:pPr algn="r"/>
              <a:t>3</a:t>
            </a:fld>
            <a:endParaRPr lang="es-ES"/>
          </a:p>
        </p:txBody>
      </p:sp>
      <p:sp>
        <p:nvSpPr>
          <p:cNvPr id="4505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B787CF62-8639-4038-9592-E3693CC24FE4}" type="datetime1">
              <a:rPr lang="es-ES"/>
              <a:pPr/>
              <a:t>17/04/2015</a:t>
            </a:fld>
            <a:endParaRPr lang="es-ES"/>
          </a:p>
        </p:txBody>
      </p:sp>
      <p:sp>
        <p:nvSpPr>
          <p:cNvPr id="4505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102ACE36-8E46-4B9C-8AA3-D4D501A9F3CF}" type="slidenum">
              <a:rPr lang="es-ES"/>
              <a:pPr algn="r"/>
              <a:t>3</a:t>
            </a:fld>
            <a:endParaRPr lang="es-ES"/>
          </a:p>
        </p:txBody>
      </p:sp>
      <p:sp>
        <p:nvSpPr>
          <p:cNvPr id="45060" name="Rectangle 4"/>
          <p:cNvSpPr>
            <a:spLocks noGrp="1" noChangeArrowheads="1"/>
          </p:cNvSpPr>
          <p:nvPr>
            <p:ph type="title" idx="4294967295"/>
          </p:nvPr>
        </p:nvSpPr>
        <p:spPr>
          <a:xfrm>
            <a:off x="250825" y="2636838"/>
            <a:ext cx="8229600" cy="952500"/>
          </a:xfrm>
        </p:spPr>
        <p:txBody>
          <a:bodyPr/>
          <a:lstStyle/>
          <a:p>
            <a:r>
              <a:rPr lang="es-UY" sz="3600" smtClean="0"/>
              <a:t>Semana próxima</a:t>
            </a:r>
            <a:endParaRPr lang="es-ES" sz="3600" smtClean="0"/>
          </a:p>
        </p:txBody>
      </p:sp>
    </p:spTree>
    <p:extLst>
      <p:ext uri="{BB962C8B-B14F-4D97-AF65-F5344CB8AC3E}">
        <p14:creationId xmlns:p14="http://schemas.microsoft.com/office/powerpoint/2010/main" val="203114674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52400" y="152400"/>
            <a:ext cx="8991600" cy="457200"/>
          </a:xfrm>
        </p:spPr>
        <p:txBody>
          <a:bodyPr/>
          <a:lstStyle/>
          <a:p>
            <a:r>
              <a:rPr lang="es-UY" sz="2800" dirty="0" smtClean="0"/>
              <a:t>Resolución de una crónica</a:t>
            </a:r>
            <a:endParaRPr lang="es-UY"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4000" cy="3421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563721"/>
      </p:ext>
    </p:extLst>
  </p:cSld>
  <p:clrMapOvr>
    <a:masterClrMapping/>
  </p:clrMapOvr>
  <p:transition spd="slow">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Título"/>
          <p:cNvSpPr>
            <a:spLocks noGrp="1"/>
          </p:cNvSpPr>
          <p:nvPr>
            <p:ph type="title"/>
          </p:nvPr>
        </p:nvSpPr>
        <p:spPr>
          <a:xfrm>
            <a:off x="228600" y="228600"/>
            <a:ext cx="8229600" cy="1143000"/>
          </a:xfrm>
        </p:spPr>
        <p:txBody>
          <a:bodyPr/>
          <a:lstStyle/>
          <a:p>
            <a:r>
              <a:rPr lang="es-UY" sz="2400" dirty="0" smtClean="0"/>
              <a:t>COSTOS DE FALLAS MÁS CAROS</a:t>
            </a:r>
          </a:p>
        </p:txBody>
      </p:sp>
      <p:sp>
        <p:nvSpPr>
          <p:cNvPr id="35842" name="2 Marcador de contenido"/>
          <p:cNvSpPr>
            <a:spLocks noGrp="1"/>
          </p:cNvSpPr>
          <p:nvPr>
            <p:ph idx="1"/>
          </p:nvPr>
        </p:nvSpPr>
        <p:spPr>
          <a:xfrm>
            <a:off x="228600" y="1447800"/>
            <a:ext cx="8610600" cy="4724400"/>
          </a:xfrm>
        </p:spPr>
        <p:txBody>
          <a:bodyPr/>
          <a:lstStyle/>
          <a:p>
            <a:r>
              <a:rPr lang="es-UY" sz="2400" dirty="0" smtClean="0"/>
              <a:t>Se buscó reducir el número de crónicas con falla 2 aumentando los costos de falla.</a:t>
            </a:r>
          </a:p>
          <a:p>
            <a:r>
              <a:rPr lang="es-UY" sz="2400" dirty="0" smtClean="0"/>
              <a:t>Se consideró costos de falla = 400, 4000, 8000, 16000</a:t>
            </a:r>
            <a:r>
              <a:rPr lang="es-UY" sz="2400" dirty="0"/>
              <a:t> </a:t>
            </a:r>
            <a:r>
              <a:rPr lang="es-UY" sz="2400" dirty="0" smtClean="0"/>
              <a:t>en vez de los oficiales (202, 600, 2400, 4000)</a:t>
            </a:r>
          </a:p>
          <a:p>
            <a:r>
              <a:rPr lang="es-UY" sz="2400" dirty="0" smtClean="0"/>
              <a:t>No se consiguió reducir significativamente el número de crónicas con falla 2.</a:t>
            </a:r>
          </a:p>
          <a:p>
            <a:r>
              <a:rPr lang="es-UY" sz="2400" dirty="0" smtClean="0"/>
              <a:t>Se obtuvo una reducción de las crónicas que alcanzan cotas bajas del embalse.</a:t>
            </a:r>
          </a:p>
          <a:p>
            <a:endParaRPr lang="es-UY" dirty="0" smtClean="0"/>
          </a:p>
        </p:txBody>
      </p:sp>
    </p:spTree>
    <p:extLst>
      <p:ext uri="{BB962C8B-B14F-4D97-AF65-F5344CB8AC3E}">
        <p14:creationId xmlns:p14="http://schemas.microsoft.com/office/powerpoint/2010/main" val="1904135806"/>
      </p:ext>
    </p:extLst>
  </p:cSld>
  <p:clrMapOvr>
    <a:masterClrMapping/>
  </p:clrMapOvr>
  <p:transition spd="slow">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52400" y="152400"/>
            <a:ext cx="8991600" cy="457200"/>
          </a:xfrm>
        </p:spPr>
        <p:txBody>
          <a:bodyPr/>
          <a:lstStyle/>
          <a:p>
            <a:r>
              <a:rPr lang="es-UY" sz="2800" dirty="0" smtClean="0"/>
              <a:t>Cantidad de crónicas cota Terra&lt; cota dada</a:t>
            </a:r>
            <a:endParaRPr lang="es-UY" sz="2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746901"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6162868"/>
      </p:ext>
    </p:extLst>
  </p:cSld>
  <p:clrMapOvr>
    <a:masterClrMapping/>
  </p:clrMapOvr>
  <p:transition spd="slow">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UY" dirty="0" smtClean="0"/>
              <a:t>Control de cota de Terra</a:t>
            </a:r>
            <a:endParaRPr lang="es-UY" dirty="0"/>
          </a:p>
        </p:txBody>
      </p:sp>
      <p:sp>
        <p:nvSpPr>
          <p:cNvPr id="3" name="2 Subtítulo"/>
          <p:cNvSpPr>
            <a:spLocks noGrp="1"/>
          </p:cNvSpPr>
          <p:nvPr>
            <p:ph type="subTitle" idx="1"/>
          </p:nvPr>
        </p:nvSpPr>
        <p:spPr/>
        <p:txBody>
          <a:bodyPr/>
          <a:lstStyle/>
          <a:p>
            <a:endParaRPr lang="es-UY"/>
          </a:p>
        </p:txBody>
      </p:sp>
    </p:spTree>
    <p:extLst>
      <p:ext uri="{BB962C8B-B14F-4D97-AF65-F5344CB8AC3E}">
        <p14:creationId xmlns:p14="http://schemas.microsoft.com/office/powerpoint/2010/main" val="3543259840"/>
      </p:ext>
    </p:extLst>
  </p:cSld>
  <p:clrMapOvr>
    <a:masterClrMapping/>
  </p:clrMapOvr>
  <p:transition spd="slow">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idx="4294967295"/>
          </p:nvPr>
        </p:nvSpPr>
        <p:spPr>
          <a:xfrm>
            <a:off x="76200" y="228600"/>
            <a:ext cx="8686800" cy="304800"/>
          </a:xfrm>
        </p:spPr>
        <p:txBody>
          <a:bodyPr anchor="b"/>
          <a:lstStyle/>
          <a:p>
            <a:r>
              <a:rPr lang="es-UY" sz="2800" dirty="0" smtClean="0"/>
              <a:t>Control de Cota de Terra</a:t>
            </a:r>
            <a:endParaRPr lang="es-ES" sz="2800" dirty="0" smtClean="0"/>
          </a:p>
        </p:txBody>
      </p:sp>
      <p:sp>
        <p:nvSpPr>
          <p:cNvPr id="38914" name="Rectangle 3"/>
          <p:cNvSpPr>
            <a:spLocks noGrp="1" noChangeArrowheads="1"/>
          </p:cNvSpPr>
          <p:nvPr>
            <p:ph type="body" sz="half" idx="4294967295"/>
          </p:nvPr>
        </p:nvSpPr>
        <p:spPr>
          <a:xfrm>
            <a:off x="533400" y="685800"/>
            <a:ext cx="7848600" cy="1828800"/>
          </a:xfrm>
        </p:spPr>
        <p:txBody>
          <a:bodyPr/>
          <a:lstStyle/>
          <a:p>
            <a:pPr marL="0" indent="0" algn="just">
              <a:spcBef>
                <a:spcPts val="600"/>
              </a:spcBef>
              <a:buFont typeface="Symbol" pitchFamily="18" charset="2"/>
              <a:buChar char=""/>
            </a:pPr>
            <a:r>
              <a:rPr lang="es-UY" sz="2400" dirty="0">
                <a:solidFill>
                  <a:srgbClr val="3333CC"/>
                </a:solidFill>
                <a:latin typeface="Calibri" pitchFamily="34" charset="0"/>
                <a:ea typeface="Times New Roman" pitchFamily="18" charset="0"/>
                <a:cs typeface="Arial" charset="0"/>
              </a:rPr>
              <a:t>Se </a:t>
            </a:r>
            <a:r>
              <a:rPr lang="es-UY" sz="2400" dirty="0" smtClean="0">
                <a:solidFill>
                  <a:srgbClr val="3333CC"/>
                </a:solidFill>
                <a:latin typeface="Calibri" pitchFamily="34" charset="0"/>
                <a:ea typeface="Times New Roman" pitchFamily="18" charset="0"/>
                <a:cs typeface="Arial" charset="0"/>
              </a:rPr>
              <a:t>analizó controlar la cota de Terra si está por debajo de cierta reserva.</a:t>
            </a:r>
          </a:p>
          <a:p>
            <a:pPr marL="0" indent="0" algn="just">
              <a:spcBef>
                <a:spcPts val="600"/>
              </a:spcBef>
              <a:buFont typeface="Symbol" pitchFamily="18" charset="2"/>
              <a:buChar char=""/>
            </a:pPr>
            <a:r>
              <a:rPr lang="es-UY" sz="2400" dirty="0" smtClean="0">
                <a:solidFill>
                  <a:srgbClr val="3333CC"/>
                </a:solidFill>
                <a:latin typeface="Calibri" pitchFamily="34" charset="0"/>
                <a:ea typeface="Times New Roman" pitchFamily="18" charset="0"/>
                <a:cs typeface="Arial" charset="0"/>
              </a:rPr>
              <a:t>El objetivo es ir controlando según que semana estamos</a:t>
            </a:r>
          </a:p>
          <a:p>
            <a:pPr marL="0" indent="0" algn="just">
              <a:spcBef>
                <a:spcPts val="600"/>
              </a:spcBef>
              <a:buFont typeface="Symbol" pitchFamily="18" charset="2"/>
              <a:buChar char=""/>
            </a:pPr>
            <a:r>
              <a:rPr lang="es-UY" sz="2400" dirty="0" smtClean="0">
                <a:solidFill>
                  <a:srgbClr val="3333CC"/>
                </a:solidFill>
                <a:latin typeface="Calibri" pitchFamily="34" charset="0"/>
                <a:ea typeface="Times New Roman" pitchFamily="18" charset="0"/>
                <a:cs typeface="Arial" charset="0"/>
              </a:rPr>
              <a:t>Se utiliza la opción de control de cota, control por debajo de</a:t>
            </a:r>
          </a:p>
          <a:p>
            <a:pPr marL="0" indent="0" algn="just">
              <a:spcBef>
                <a:spcPts val="600"/>
              </a:spcBef>
              <a:buFont typeface="Symbol" pitchFamily="18" charset="2"/>
              <a:buChar char=""/>
            </a:pPr>
            <a:endParaRPr lang="es-UY" sz="2400" dirty="0">
              <a:solidFill>
                <a:srgbClr val="3333CC"/>
              </a:solidFill>
              <a:latin typeface="Calibri" pitchFamily="34" charset="0"/>
              <a:ea typeface="Times New Roman" pitchFamily="18" charset="0"/>
              <a:cs typeface="Arial"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494156"/>
            <a:ext cx="5884863" cy="1697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3"/>
          <p:cNvSpPr>
            <a:spLocks noGrp="1" noChangeArrowheads="1"/>
          </p:cNvSpPr>
          <p:nvPr>
            <p:ph type="body" sz="half" idx="4294967295"/>
          </p:nvPr>
        </p:nvSpPr>
        <p:spPr>
          <a:xfrm>
            <a:off x="533400" y="4419600"/>
            <a:ext cx="7848600" cy="1828800"/>
          </a:xfrm>
        </p:spPr>
        <p:txBody>
          <a:bodyPr/>
          <a:lstStyle/>
          <a:p>
            <a:pPr marL="0" indent="0" algn="just">
              <a:spcBef>
                <a:spcPts val="600"/>
              </a:spcBef>
              <a:buFont typeface="Symbol" pitchFamily="18" charset="2"/>
              <a:buChar char=""/>
            </a:pPr>
            <a:r>
              <a:rPr lang="es-UY" sz="2400" dirty="0" smtClean="0">
                <a:solidFill>
                  <a:srgbClr val="3333CC"/>
                </a:solidFill>
                <a:latin typeface="Calibri" pitchFamily="34" charset="0"/>
                <a:ea typeface="Times New Roman" pitchFamily="18" charset="0"/>
                <a:cs typeface="Arial" charset="0"/>
              </a:rPr>
              <a:t>Se logró controlar la cota del embalse.</a:t>
            </a:r>
          </a:p>
          <a:p>
            <a:pPr marL="0" indent="0" algn="just">
              <a:spcBef>
                <a:spcPts val="600"/>
              </a:spcBef>
              <a:buFont typeface="Symbol" pitchFamily="18" charset="2"/>
              <a:buChar char=""/>
            </a:pPr>
            <a:r>
              <a:rPr lang="es-UY" sz="2400" dirty="0" smtClean="0">
                <a:solidFill>
                  <a:srgbClr val="3333CC"/>
                </a:solidFill>
                <a:latin typeface="Calibri" pitchFamily="34" charset="0"/>
                <a:ea typeface="Times New Roman" pitchFamily="18" charset="0"/>
                <a:cs typeface="Arial" charset="0"/>
              </a:rPr>
              <a:t>Prácticamente se eliminó el riesgo de falla 2.</a:t>
            </a:r>
          </a:p>
          <a:p>
            <a:pPr marL="0" indent="0" algn="just">
              <a:spcBef>
                <a:spcPts val="600"/>
              </a:spcBef>
              <a:buFont typeface="Symbol" pitchFamily="18" charset="2"/>
              <a:buChar char=""/>
            </a:pPr>
            <a:r>
              <a:rPr lang="es-UY" sz="2400" dirty="0" smtClean="0">
                <a:solidFill>
                  <a:srgbClr val="3333CC"/>
                </a:solidFill>
                <a:latin typeface="Calibri" pitchFamily="34" charset="0"/>
                <a:ea typeface="Times New Roman" pitchFamily="18" charset="0"/>
                <a:cs typeface="Arial" charset="0"/>
              </a:rPr>
              <a:t>El incremento esperado de los costos es bajo en relación al resultado logrado.</a:t>
            </a:r>
          </a:p>
          <a:p>
            <a:pPr marL="0" indent="0" algn="just">
              <a:spcBef>
                <a:spcPts val="600"/>
              </a:spcBef>
              <a:buNone/>
            </a:pPr>
            <a:endParaRPr lang="es-UY" sz="2400" dirty="0">
              <a:solidFill>
                <a:srgbClr val="3333CC"/>
              </a:solidFill>
              <a:latin typeface="Calibri" pitchFamily="34" charset="0"/>
              <a:ea typeface="Times New Roman" pitchFamily="18" charset="0"/>
              <a:cs typeface="Arial" charset="0"/>
            </a:endParaRPr>
          </a:p>
        </p:txBody>
      </p:sp>
    </p:spTree>
    <p:extLst>
      <p:ext uri="{BB962C8B-B14F-4D97-AF65-F5344CB8AC3E}">
        <p14:creationId xmlns:p14="http://schemas.microsoft.com/office/powerpoint/2010/main" val="4009485107"/>
      </p:ext>
    </p:extLst>
  </p:cSld>
  <p:clrMapOvr>
    <a:masterClrMapping/>
  </p:clrMapOvr>
  <p:transition spd="slow">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5"/>
          <p:cNvSpPr>
            <a:spLocks noGrp="1" noChangeArrowheads="1"/>
          </p:cNvSpPr>
          <p:nvPr>
            <p:ph type="title" idx="4294967295"/>
          </p:nvPr>
        </p:nvSpPr>
        <p:spPr>
          <a:xfrm>
            <a:off x="95250" y="19050"/>
            <a:ext cx="8839200" cy="1276350"/>
          </a:xfrm>
        </p:spPr>
        <p:txBody>
          <a:bodyPr/>
          <a:lstStyle/>
          <a:p>
            <a:r>
              <a:rPr lang="es-UY" dirty="0" smtClean="0"/>
              <a:t>Control de cota de Terra</a:t>
            </a:r>
            <a:br>
              <a:rPr lang="es-UY" dirty="0" smtClean="0"/>
            </a:br>
            <a:r>
              <a:rPr lang="es-UY" dirty="0" smtClean="0"/>
              <a:t>Despacho de falla 2 o superior con crónicas sintéticas.</a:t>
            </a:r>
            <a:endParaRPr lang="es-ES"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1524000"/>
            <a:ext cx="8667750" cy="5276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440582"/>
      </p:ext>
    </p:extLst>
  </p:cSld>
  <p:clrMapOvr>
    <a:masterClrMapping/>
  </p:clrMapOvr>
  <p:transition spd="slow">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762000" y="152400"/>
            <a:ext cx="7772400" cy="838200"/>
          </a:xfrm>
        </p:spPr>
        <p:txBody>
          <a:bodyPr/>
          <a:lstStyle/>
          <a:p>
            <a:r>
              <a:rPr lang="es-UY" dirty="0" smtClean="0"/>
              <a:t>Control de cota de Terra</a:t>
            </a:r>
            <a:br>
              <a:rPr lang="es-UY" dirty="0" smtClean="0"/>
            </a:br>
            <a:r>
              <a:rPr lang="es-UY" dirty="0" smtClean="0"/>
              <a:t>Evolución cota Terra    &lt;74 m</a:t>
            </a:r>
            <a:endParaRPr lang="es-UY"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8315325" cy="5421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4353715"/>
      </p:ext>
    </p:extLst>
  </p:cSld>
  <p:clrMapOvr>
    <a:masterClrMapping/>
  </p:clrMapOvr>
  <p:transition spd="slow">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idx="4294967295"/>
          </p:nvPr>
        </p:nvSpPr>
        <p:spPr>
          <a:xfrm>
            <a:off x="52387" y="533400"/>
            <a:ext cx="8686800" cy="914400"/>
          </a:xfrm>
        </p:spPr>
        <p:txBody>
          <a:bodyPr anchor="b"/>
          <a:lstStyle/>
          <a:p>
            <a:r>
              <a:rPr lang="es-UY" sz="2800" dirty="0" smtClean="0"/>
              <a:t>Control de Cota de Terra </a:t>
            </a:r>
            <a:br>
              <a:rPr lang="es-UY" sz="2800" dirty="0" smtClean="0"/>
            </a:br>
            <a:r>
              <a:rPr lang="es-UY" sz="2800" dirty="0" smtClean="0"/>
              <a:t>Resultados Costo esperado</a:t>
            </a:r>
            <a:endParaRPr lang="es-ES" sz="2800" dirty="0" smtClean="0"/>
          </a:p>
        </p:txBody>
      </p:sp>
      <p:sp>
        <p:nvSpPr>
          <p:cNvPr id="38914" name="Rectangle 3"/>
          <p:cNvSpPr>
            <a:spLocks noGrp="1" noChangeArrowheads="1"/>
          </p:cNvSpPr>
          <p:nvPr>
            <p:ph type="body" sz="half" idx="4294967295"/>
          </p:nvPr>
        </p:nvSpPr>
        <p:spPr>
          <a:xfrm>
            <a:off x="533400" y="1600200"/>
            <a:ext cx="7848600" cy="914400"/>
          </a:xfrm>
        </p:spPr>
        <p:txBody>
          <a:bodyPr/>
          <a:lstStyle/>
          <a:p>
            <a:pPr marL="0" indent="0" algn="just">
              <a:spcBef>
                <a:spcPts val="600"/>
              </a:spcBef>
              <a:buNone/>
            </a:pPr>
            <a:r>
              <a:rPr lang="es-UY" sz="2400" dirty="0" smtClean="0">
                <a:solidFill>
                  <a:srgbClr val="3333CC"/>
                </a:solidFill>
                <a:latin typeface="Calibri" pitchFamily="34" charset="0"/>
                <a:ea typeface="Times New Roman" pitchFamily="18" charset="0"/>
                <a:cs typeface="Arial" charset="0"/>
              </a:rPr>
              <a:t>El período simulado es desde semana 17 de 2015 a 52/2015</a:t>
            </a:r>
          </a:p>
          <a:p>
            <a:pPr marL="0" indent="0" algn="just">
              <a:spcBef>
                <a:spcPts val="600"/>
              </a:spcBef>
              <a:buNone/>
            </a:pPr>
            <a:r>
              <a:rPr lang="es-UY" sz="2400" dirty="0" smtClean="0">
                <a:solidFill>
                  <a:srgbClr val="3333CC"/>
                </a:solidFill>
                <a:latin typeface="Calibri" pitchFamily="34" charset="0"/>
                <a:ea typeface="Times New Roman" pitchFamily="18" charset="0"/>
                <a:cs typeface="Arial" charset="0"/>
              </a:rPr>
              <a:t>Fin optimización 2017</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590800"/>
            <a:ext cx="5626195"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7525263"/>
      </p:ext>
    </p:extLst>
  </p:cSld>
  <p:clrMapOvr>
    <a:masterClrMapping/>
  </p:clrMapOvr>
  <p:transition spd="slow">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p:txBody>
          <a:bodyPr/>
          <a:lstStyle/>
          <a:p>
            <a:r>
              <a:rPr lang="es-UY" dirty="0" smtClean="0"/>
              <a:t>Análisis corto plazo</a:t>
            </a:r>
            <a:endParaRPr lang="es-UY" dirty="0"/>
          </a:p>
        </p:txBody>
      </p:sp>
      <p:sp>
        <p:nvSpPr>
          <p:cNvPr id="6" name="5 Subtítulo"/>
          <p:cNvSpPr>
            <a:spLocks noGrp="1"/>
          </p:cNvSpPr>
          <p:nvPr>
            <p:ph type="subTitle" idx="1"/>
          </p:nvPr>
        </p:nvSpPr>
        <p:spPr/>
        <p:txBody>
          <a:bodyPr/>
          <a:lstStyle/>
          <a:p>
            <a:endParaRPr lang="es-UY"/>
          </a:p>
        </p:txBody>
      </p:sp>
    </p:spTree>
    <p:extLst>
      <p:ext uri="{BB962C8B-B14F-4D97-AF65-F5344CB8AC3E}">
        <p14:creationId xmlns:p14="http://schemas.microsoft.com/office/powerpoint/2010/main" val="753217933"/>
      </p:ext>
    </p:extLst>
  </p:cSld>
  <p:clrMapOvr>
    <a:masterClrMapping/>
  </p:clrMapOvr>
  <p:transition spd="slow">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2000" y="381000"/>
            <a:ext cx="7772400" cy="1143000"/>
          </a:xfrm>
        </p:spPr>
        <p:txBody>
          <a:bodyPr/>
          <a:lstStyle/>
          <a:p>
            <a:r>
              <a:rPr lang="es-UY" dirty="0" smtClean="0"/>
              <a:t>Resultados de modelos de corto plazo para la semana 16</a:t>
            </a:r>
            <a:endParaRPr lang="es-UY" dirty="0"/>
          </a:p>
        </p:txBody>
      </p:sp>
      <p:sp>
        <p:nvSpPr>
          <p:cNvPr id="3" name="2 Marcador de contenido"/>
          <p:cNvSpPr>
            <a:spLocks noGrp="1"/>
          </p:cNvSpPr>
          <p:nvPr>
            <p:ph idx="1"/>
          </p:nvPr>
        </p:nvSpPr>
        <p:spPr>
          <a:xfrm>
            <a:off x="381000" y="1676400"/>
            <a:ext cx="8382000" cy="4419600"/>
          </a:xfrm>
        </p:spPr>
        <p:txBody>
          <a:bodyPr/>
          <a:lstStyle/>
          <a:p>
            <a:r>
              <a:rPr lang="es-UY" sz="2000" dirty="0" smtClean="0"/>
              <a:t>El caso de optimización libre para el modelado habitual resulta en el despacho a pleno de Terra.</a:t>
            </a:r>
          </a:p>
          <a:p>
            <a:r>
              <a:rPr lang="es-UY" sz="2000" dirty="0" smtClean="0"/>
              <a:t>Representando la falla cara o penalizando el uso de Terra también resulta en el despacho a pleno de Terra.</a:t>
            </a:r>
          </a:p>
          <a:p>
            <a:r>
              <a:rPr lang="es-UY" sz="2000" dirty="0" smtClean="0"/>
              <a:t>Se representó Terra como indisponible (las 4 máquinas) y se forzó el despacho de motores, PTA y APR. Se obtuvo un despacho de menor costo.</a:t>
            </a:r>
          </a:p>
          <a:p>
            <a:r>
              <a:rPr lang="es-UY" sz="2000" dirty="0" smtClean="0"/>
              <a:t>Ídem dejando libre las térmicas. Se obtuvo un despacho de costo intermedio (menor costo que el habitual pero mayor que el forzado)</a:t>
            </a:r>
          </a:p>
          <a:p>
            <a:r>
              <a:rPr lang="es-UY" sz="2000" dirty="0" smtClean="0"/>
              <a:t>Se entiende entonces necesario el despacho de APR de manera de mantener Terra fuera de servicio.</a:t>
            </a:r>
          </a:p>
          <a:p>
            <a:endParaRPr lang="es-UY" dirty="0" smtClean="0"/>
          </a:p>
        </p:txBody>
      </p:sp>
    </p:spTree>
    <p:extLst>
      <p:ext uri="{BB962C8B-B14F-4D97-AF65-F5344CB8AC3E}">
        <p14:creationId xmlns:p14="http://schemas.microsoft.com/office/powerpoint/2010/main" val="2247870363"/>
      </p:ext>
    </p:extLst>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Título"/>
          <p:cNvSpPr>
            <a:spLocks noGrp="1"/>
          </p:cNvSpPr>
          <p:nvPr>
            <p:ph type="title"/>
          </p:nvPr>
        </p:nvSpPr>
        <p:spPr>
          <a:xfrm>
            <a:off x="685800" y="381000"/>
            <a:ext cx="7772400" cy="1143000"/>
          </a:xfrm>
        </p:spPr>
        <p:txBody>
          <a:bodyPr/>
          <a:lstStyle/>
          <a:p>
            <a:r>
              <a:rPr lang="es-UY" sz="2400" smtClean="0"/>
              <a:t>Previsión temperaturas (Accuweather, viernes)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805" y="1676400"/>
            <a:ext cx="5230813" cy="1508125"/>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806" y="3429000"/>
            <a:ext cx="5259387" cy="1516063"/>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9741878"/>
      </p:ext>
    </p:extLst>
  </p:cSld>
  <p:clrMapOvr>
    <a:masterClrMapping/>
  </p:clrMapOvr>
  <p:transition spd="slow">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1 Título"/>
          <p:cNvSpPr>
            <a:spLocks noGrp="1"/>
          </p:cNvSpPr>
          <p:nvPr>
            <p:ph type="title"/>
          </p:nvPr>
        </p:nvSpPr>
        <p:spPr>
          <a:xfrm>
            <a:off x="0" y="152400"/>
            <a:ext cx="8839200" cy="685800"/>
          </a:xfrm>
        </p:spPr>
        <p:txBody>
          <a:bodyPr/>
          <a:lstStyle/>
          <a:p>
            <a:r>
              <a:rPr lang="es-UY" sz="2400" dirty="0" smtClean="0"/>
              <a:t>Caso libre con cota mínima en Palmar 37,3m y sin vertido en Terra </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066800"/>
            <a:ext cx="8534400" cy="4843372"/>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28600"/>
            <a:ext cx="7699513" cy="6292850"/>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200" y="152400"/>
            <a:ext cx="9067800" cy="685800"/>
          </a:xfrm>
        </p:spPr>
        <p:txBody>
          <a:bodyPr/>
          <a:lstStyle/>
          <a:p>
            <a:r>
              <a:rPr lang="es-UY" dirty="0" err="1" smtClean="0"/>
              <a:t>Idem</a:t>
            </a:r>
            <a:r>
              <a:rPr lang="es-UY" dirty="0" smtClean="0"/>
              <a:t> caso anterior pero indisponiendo Terra y forzando hasta APR a pleno.</a:t>
            </a:r>
            <a:endParaRPr lang="es-UY"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 y="1143000"/>
            <a:ext cx="8686800" cy="4929861"/>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297874"/>
      </p:ext>
    </p:extLst>
  </p:cSld>
  <p:clrMapOvr>
    <a:masterClrMapping/>
  </p:clrMapOvr>
  <p:transition spd="slow">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28600"/>
            <a:ext cx="7498494" cy="6248400"/>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1979285"/>
      </p:ext>
    </p:extLst>
  </p:cSld>
  <p:clrMapOvr>
    <a:masterClrMapping/>
  </p:clrMapOvr>
  <p:transition spd="slow">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152400"/>
            <a:ext cx="7772400" cy="533400"/>
          </a:xfrm>
        </p:spPr>
        <p:txBody>
          <a:bodyPr/>
          <a:lstStyle/>
          <a:p>
            <a:r>
              <a:rPr lang="es-UY" dirty="0" smtClean="0"/>
              <a:t>Reserva de seguridad de Terra</a:t>
            </a:r>
            <a:endParaRPr lang="es-UY" dirty="0"/>
          </a:p>
        </p:txBody>
      </p:sp>
      <p:sp>
        <p:nvSpPr>
          <p:cNvPr id="3" name="2 Marcador de contenido"/>
          <p:cNvSpPr>
            <a:spLocks noGrp="1"/>
          </p:cNvSpPr>
          <p:nvPr>
            <p:ph idx="1"/>
          </p:nvPr>
        </p:nvSpPr>
        <p:spPr>
          <a:xfrm>
            <a:off x="457200" y="838200"/>
            <a:ext cx="8229600" cy="5334000"/>
          </a:xfrm>
        </p:spPr>
        <p:txBody>
          <a:bodyPr/>
          <a:lstStyle/>
          <a:p>
            <a:r>
              <a:rPr lang="es-UY" sz="2000" dirty="0" smtClean="0"/>
              <a:t>Se </a:t>
            </a:r>
            <a:r>
              <a:rPr lang="es-UY" sz="2000" dirty="0"/>
              <a:t>entiende que no es adecuado operar el sistema llevando al extremo el embalse de Terra. </a:t>
            </a:r>
            <a:endParaRPr lang="es-UY" sz="2000" dirty="0" smtClean="0"/>
          </a:p>
          <a:p>
            <a:r>
              <a:rPr lang="es-UY" sz="2000" dirty="0"/>
              <a:t>En efecto, en esas circunstancias no existe capacidad de regulación de la potencia del sistema, debiendo realizarlo ajustando en tiempo real los cortes de suministro. </a:t>
            </a:r>
          </a:p>
          <a:p>
            <a:r>
              <a:rPr lang="es-UY" sz="2000" dirty="0" smtClean="0"/>
              <a:t>Entendiendo </a:t>
            </a:r>
            <a:r>
              <a:rPr lang="es-UY" sz="2000" dirty="0"/>
              <a:t>que el impacto sobre los consumidores de estas variaciones permanentes es inaceptable se entiende que es necesario preservar una parte del embalse con el fin de realizar con el mismo estos ajustes. </a:t>
            </a:r>
          </a:p>
          <a:p>
            <a:r>
              <a:rPr lang="es-UY" sz="2000" dirty="0"/>
              <a:t>Se ha entendido que a tal efecto es conveniente no operar con fines económicos el último stock del embalse, esto es, no programar el descenso del embalse por debajo de 72.3m. </a:t>
            </a:r>
          </a:p>
          <a:p>
            <a:r>
              <a:rPr lang="es-UY" sz="2000" dirty="0"/>
              <a:t>Adicionalmente disponer de esta reserva permite asegurar disponer de potencia en las centrales hidráulicas </a:t>
            </a:r>
            <a:r>
              <a:rPr lang="es-UY" sz="2000" dirty="0" smtClean="0"/>
              <a:t>para atender el </a:t>
            </a:r>
            <a:r>
              <a:rPr lang="es-UY" sz="2000" dirty="0"/>
              <a:t>pico de demanda.</a:t>
            </a:r>
          </a:p>
          <a:p>
            <a:pPr marL="0" indent="0">
              <a:buNone/>
            </a:pPr>
            <a:endParaRPr lang="es-UY" sz="2000" dirty="0"/>
          </a:p>
        </p:txBody>
      </p:sp>
    </p:spTree>
    <p:extLst>
      <p:ext uri="{BB962C8B-B14F-4D97-AF65-F5344CB8AC3E}">
        <p14:creationId xmlns:p14="http://schemas.microsoft.com/office/powerpoint/2010/main" val="2809169939"/>
      </p:ext>
    </p:extLst>
  </p:cSld>
  <p:clrMapOvr>
    <a:masterClrMapping/>
  </p:clrMapOvr>
  <p:transition spd="slow">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1 Título"/>
          <p:cNvSpPr>
            <a:spLocks noGrp="1"/>
          </p:cNvSpPr>
          <p:nvPr>
            <p:ph type="title"/>
          </p:nvPr>
        </p:nvSpPr>
        <p:spPr/>
        <p:txBody>
          <a:bodyPr/>
          <a:lstStyle/>
          <a:p>
            <a:r>
              <a:rPr lang="es-UY" smtClean="0"/>
              <a:t>MENSUALES</a:t>
            </a:r>
          </a:p>
        </p:txBody>
      </p:sp>
    </p:spTree>
  </p:cSld>
  <p:clrMapOvr>
    <a:masterClrMapping/>
  </p:clrMapOvr>
  <p:transition spd="slow">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1 Título"/>
          <p:cNvSpPr>
            <a:spLocks noGrp="1"/>
          </p:cNvSpPr>
          <p:nvPr>
            <p:ph type="title"/>
          </p:nvPr>
        </p:nvSpPr>
        <p:spPr>
          <a:xfrm>
            <a:off x="228600" y="228600"/>
            <a:ext cx="8610600" cy="762000"/>
          </a:xfrm>
        </p:spPr>
        <p:txBody>
          <a:bodyPr/>
          <a:lstStyle/>
          <a:p>
            <a:r>
              <a:rPr lang="es-UY" sz="2400" smtClean="0"/>
              <a:t>Mensual con PTA a pleno en la primer semana, aportes en SG con 90 % de confianza sin 5° ni 6° de CB</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393" y="1305183"/>
            <a:ext cx="7619207" cy="5180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152400"/>
            <a:ext cx="7772400" cy="609600"/>
          </a:xfrm>
        </p:spPr>
        <p:txBody>
          <a:bodyPr/>
          <a:lstStyle/>
          <a:p>
            <a:r>
              <a:rPr lang="es-UY" dirty="0" smtClean="0"/>
              <a:t>CAR</a:t>
            </a:r>
            <a:endParaRPr lang="es-UY"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84674"/>
            <a:ext cx="8005762" cy="5454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7560930"/>
      </p:ext>
    </p:extLst>
  </p:cSld>
  <p:clrMapOvr>
    <a:masterClrMapping/>
  </p:clrMapOvr>
  <p:transition spd="slow">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61B75886-7898-4BC2-A465-771832217212}" type="slidenum">
              <a:rPr lang="es-ES"/>
              <a:pPr algn="r"/>
              <a:t>48</a:t>
            </a:fld>
            <a:endParaRPr lang="es-ES"/>
          </a:p>
        </p:txBody>
      </p:sp>
      <p:sp>
        <p:nvSpPr>
          <p:cNvPr id="75778"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934F4E4A-CD83-41F7-B1A0-D6AA9550B69E}" type="datetime1">
              <a:rPr lang="es-ES"/>
              <a:pPr/>
              <a:t>17/04/2015</a:t>
            </a:fld>
            <a:endParaRPr lang="es-ES"/>
          </a:p>
        </p:txBody>
      </p:sp>
      <p:sp>
        <p:nvSpPr>
          <p:cNvPr id="75779"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71BE057F-CFDF-439B-B6B8-5D1065B69DB6}" type="slidenum">
              <a:rPr lang="es-ES"/>
              <a:pPr algn="r"/>
              <a:t>48</a:t>
            </a:fld>
            <a:endParaRPr lang="es-ES"/>
          </a:p>
        </p:txBody>
      </p:sp>
      <p:sp>
        <p:nvSpPr>
          <p:cNvPr id="75780" name="Rectangle 2"/>
          <p:cNvSpPr>
            <a:spLocks noGrp="1" noChangeArrowheads="1"/>
          </p:cNvSpPr>
          <p:nvPr>
            <p:ph type="title" idx="4294967295"/>
          </p:nvPr>
        </p:nvSpPr>
        <p:spPr>
          <a:xfrm>
            <a:off x="533400" y="2209800"/>
            <a:ext cx="8229600" cy="2176463"/>
          </a:xfrm>
        </p:spPr>
        <p:txBody>
          <a:bodyPr/>
          <a:lstStyle/>
          <a:p>
            <a:pPr algn="l"/>
            <a:r>
              <a:rPr lang="es-UY" sz="3600" dirty="0" smtClean="0"/>
              <a:t>Programa de generación de la semana 16/15:</a:t>
            </a:r>
            <a:br>
              <a:rPr lang="es-UY" sz="3600" dirty="0" smtClean="0"/>
            </a:br>
            <a:r>
              <a:rPr lang="es-UY" sz="3600" dirty="0" smtClean="0"/>
              <a:t/>
            </a:r>
            <a:br>
              <a:rPr lang="es-UY" sz="3600" dirty="0" smtClean="0"/>
            </a:br>
            <a:endParaRPr lang="es-ES" sz="2000" dirty="0" smtClean="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685800" y="152400"/>
            <a:ext cx="7772400" cy="533400"/>
          </a:xfrm>
        </p:spPr>
        <p:txBody>
          <a:bodyPr/>
          <a:lstStyle/>
          <a:p>
            <a:r>
              <a:rPr lang="es-UY" dirty="0" smtClean="0"/>
              <a:t>Programa semanal (viernes)</a:t>
            </a:r>
            <a:endParaRPr lang="es-ES" sz="1800" dirty="0" smtClean="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1371600"/>
            <a:ext cx="9067800" cy="2797918"/>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1 Título"/>
          <p:cNvSpPr>
            <a:spLocks noGrp="1"/>
          </p:cNvSpPr>
          <p:nvPr>
            <p:ph type="title"/>
          </p:nvPr>
        </p:nvSpPr>
        <p:spPr>
          <a:xfrm>
            <a:off x="685006" y="7143"/>
            <a:ext cx="7772400" cy="1143000"/>
          </a:xfrm>
        </p:spPr>
        <p:txBody>
          <a:bodyPr/>
          <a:lstStyle/>
          <a:p>
            <a:r>
              <a:rPr lang="es-UY" sz="2400" dirty="0" smtClean="0"/>
              <a:t>Precipitaciones previstas para los próximos días, Fuente CPTEC (VIERNES)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093" y="1143000"/>
            <a:ext cx="4075113" cy="5089525"/>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150143"/>
            <a:ext cx="4052887" cy="5075237"/>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142998"/>
            <a:ext cx="4075113" cy="5089525"/>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135855"/>
            <a:ext cx="4075113" cy="5089525"/>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1121567"/>
            <a:ext cx="4081463" cy="5103813"/>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1143000"/>
            <a:ext cx="4060825" cy="5083175"/>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400" y="1113630"/>
            <a:ext cx="4052887" cy="5111750"/>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4797765"/>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additive="base">
                                        <p:cTn id="19" dur="500" fill="hold"/>
                                        <p:tgtEl>
                                          <p:spTgt spid="2052"/>
                                        </p:tgtEl>
                                        <p:attrNameLst>
                                          <p:attrName>ppt_x</p:attrName>
                                        </p:attrNameLst>
                                      </p:cBhvr>
                                      <p:tavLst>
                                        <p:tav tm="0">
                                          <p:val>
                                            <p:strVal val="#ppt_x"/>
                                          </p:val>
                                        </p:tav>
                                        <p:tav tm="100000">
                                          <p:val>
                                            <p:strVal val="#ppt_x"/>
                                          </p:val>
                                        </p:tav>
                                      </p:tavLst>
                                    </p:anim>
                                    <p:anim calcmode="lin" valueType="num">
                                      <p:cBhvr additive="base">
                                        <p:cTn id="20"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3"/>
                                        </p:tgtEl>
                                        <p:attrNameLst>
                                          <p:attrName>style.visibility</p:attrName>
                                        </p:attrNameLst>
                                      </p:cBhvr>
                                      <p:to>
                                        <p:strVal val="visible"/>
                                      </p:to>
                                    </p:set>
                                    <p:anim calcmode="lin" valueType="num">
                                      <p:cBhvr additive="base">
                                        <p:cTn id="25" dur="500" fill="hold"/>
                                        <p:tgtEl>
                                          <p:spTgt spid="2053"/>
                                        </p:tgtEl>
                                        <p:attrNameLst>
                                          <p:attrName>ppt_x</p:attrName>
                                        </p:attrNameLst>
                                      </p:cBhvr>
                                      <p:tavLst>
                                        <p:tav tm="0">
                                          <p:val>
                                            <p:strVal val="#ppt_x"/>
                                          </p:val>
                                        </p:tav>
                                        <p:tav tm="100000">
                                          <p:val>
                                            <p:strVal val="#ppt_x"/>
                                          </p:val>
                                        </p:tav>
                                      </p:tavLst>
                                    </p:anim>
                                    <p:anim calcmode="lin" valueType="num">
                                      <p:cBhvr additive="base">
                                        <p:cTn id="26"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54"/>
                                        </p:tgtEl>
                                        <p:attrNameLst>
                                          <p:attrName>style.visibility</p:attrName>
                                        </p:attrNameLst>
                                      </p:cBhvr>
                                      <p:to>
                                        <p:strVal val="visible"/>
                                      </p:to>
                                    </p:set>
                                    <p:anim calcmode="lin" valueType="num">
                                      <p:cBhvr additive="base">
                                        <p:cTn id="31" dur="500" fill="hold"/>
                                        <p:tgtEl>
                                          <p:spTgt spid="2054"/>
                                        </p:tgtEl>
                                        <p:attrNameLst>
                                          <p:attrName>ppt_x</p:attrName>
                                        </p:attrNameLst>
                                      </p:cBhvr>
                                      <p:tavLst>
                                        <p:tav tm="0">
                                          <p:val>
                                            <p:strVal val="#ppt_x"/>
                                          </p:val>
                                        </p:tav>
                                        <p:tav tm="100000">
                                          <p:val>
                                            <p:strVal val="#ppt_x"/>
                                          </p:val>
                                        </p:tav>
                                      </p:tavLst>
                                    </p:anim>
                                    <p:anim calcmode="lin" valueType="num">
                                      <p:cBhvr additive="base">
                                        <p:cTn id="32"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55"/>
                                        </p:tgtEl>
                                        <p:attrNameLst>
                                          <p:attrName>style.visibility</p:attrName>
                                        </p:attrNameLst>
                                      </p:cBhvr>
                                      <p:to>
                                        <p:strVal val="visible"/>
                                      </p:to>
                                    </p:set>
                                    <p:anim calcmode="lin" valueType="num">
                                      <p:cBhvr additive="base">
                                        <p:cTn id="37" dur="500" fill="hold"/>
                                        <p:tgtEl>
                                          <p:spTgt spid="2055"/>
                                        </p:tgtEl>
                                        <p:attrNameLst>
                                          <p:attrName>ppt_x</p:attrName>
                                        </p:attrNameLst>
                                      </p:cBhvr>
                                      <p:tavLst>
                                        <p:tav tm="0">
                                          <p:val>
                                            <p:strVal val="#ppt_x"/>
                                          </p:val>
                                        </p:tav>
                                        <p:tav tm="100000">
                                          <p:val>
                                            <p:strVal val="#ppt_x"/>
                                          </p:val>
                                        </p:tav>
                                      </p:tavLst>
                                    </p:anim>
                                    <p:anim calcmode="lin" valueType="num">
                                      <p:cBhvr additive="base">
                                        <p:cTn id="38"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56"/>
                                        </p:tgtEl>
                                        <p:attrNameLst>
                                          <p:attrName>style.visibility</p:attrName>
                                        </p:attrNameLst>
                                      </p:cBhvr>
                                      <p:to>
                                        <p:strVal val="visible"/>
                                      </p:to>
                                    </p:set>
                                    <p:anim calcmode="lin" valueType="num">
                                      <p:cBhvr additive="base">
                                        <p:cTn id="43" dur="500" fill="hold"/>
                                        <p:tgtEl>
                                          <p:spTgt spid="2056"/>
                                        </p:tgtEl>
                                        <p:attrNameLst>
                                          <p:attrName>ppt_x</p:attrName>
                                        </p:attrNameLst>
                                      </p:cBhvr>
                                      <p:tavLst>
                                        <p:tav tm="0">
                                          <p:val>
                                            <p:strVal val="#ppt_x"/>
                                          </p:val>
                                        </p:tav>
                                        <p:tav tm="100000">
                                          <p:val>
                                            <p:strVal val="#ppt_x"/>
                                          </p:val>
                                        </p:tav>
                                      </p:tavLst>
                                    </p:anim>
                                    <p:anim calcmode="lin" valueType="num">
                                      <p:cBhvr additive="base">
                                        <p:cTn id="44"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609600" y="228600"/>
            <a:ext cx="7772400" cy="685800"/>
          </a:xfrm>
        </p:spPr>
        <p:txBody>
          <a:bodyPr/>
          <a:lstStyle/>
          <a:p>
            <a:r>
              <a:rPr lang="es-UY" smtClean="0"/>
              <a:t>Programa semanal</a:t>
            </a:r>
            <a:br>
              <a:rPr lang="es-UY" smtClean="0"/>
            </a:br>
            <a:endParaRPr lang="es-ES" smtClean="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38200"/>
            <a:ext cx="7848600" cy="5257159"/>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685800" y="304800"/>
            <a:ext cx="7772400" cy="533400"/>
          </a:xfrm>
        </p:spPr>
        <p:txBody>
          <a:bodyPr/>
          <a:lstStyle/>
          <a:p>
            <a:r>
              <a:rPr lang="es-UY" smtClean="0"/>
              <a:t>Programa semanal</a:t>
            </a:r>
            <a:br>
              <a:rPr lang="es-UY" smtClean="0"/>
            </a:br>
            <a:endParaRPr lang="es-ES" smtClean="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62000"/>
            <a:ext cx="7391400" cy="5619330"/>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1 Título"/>
          <p:cNvSpPr>
            <a:spLocks noGrp="1"/>
          </p:cNvSpPr>
          <p:nvPr>
            <p:ph type="title"/>
          </p:nvPr>
        </p:nvSpPr>
        <p:spPr>
          <a:xfrm>
            <a:off x="-117475" y="215900"/>
            <a:ext cx="8686800" cy="1143000"/>
          </a:xfrm>
        </p:spPr>
        <p:txBody>
          <a:bodyPr/>
          <a:lstStyle/>
          <a:p>
            <a:r>
              <a:rPr lang="es-UY" smtClean="0"/>
              <a:t>Programa de principales trabajos en la red</a:t>
            </a: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1371600"/>
            <a:ext cx="8473279" cy="3657600"/>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Título"/>
          <p:cNvSpPr>
            <a:spLocks noGrp="1"/>
          </p:cNvSpPr>
          <p:nvPr>
            <p:ph type="title"/>
          </p:nvPr>
        </p:nvSpPr>
        <p:spPr>
          <a:xfrm>
            <a:off x="593725" y="228600"/>
            <a:ext cx="7772400" cy="838200"/>
          </a:xfrm>
        </p:spPr>
        <p:txBody>
          <a:bodyPr/>
          <a:lstStyle/>
          <a:p>
            <a:r>
              <a:rPr lang="es-UY" smtClean="0"/>
              <a:t>Previsión aportes Salto Grande (Fuente CTM, viernes)</a:t>
            </a: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1" y="1524000"/>
            <a:ext cx="8245432" cy="3429000"/>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5032925"/>
      </p:ext>
    </p:extLst>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08FB7A4D-BFC1-4343-AB48-FB08F89A668E}" type="slidenum">
              <a:rPr lang="es-ES"/>
              <a:pPr algn="r"/>
              <a:t>7</a:t>
            </a:fld>
            <a:endParaRPr lang="es-ES"/>
          </a:p>
        </p:txBody>
      </p:sp>
      <p:sp>
        <p:nvSpPr>
          <p:cNvPr id="5017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25E01E49-70F0-4770-A7EA-E21B710CCB0B}" type="datetime1">
              <a:rPr lang="es-ES"/>
              <a:pPr/>
              <a:t>17/04/2015</a:t>
            </a:fld>
            <a:endParaRPr lang="es-ES"/>
          </a:p>
        </p:txBody>
      </p:sp>
      <p:sp>
        <p:nvSpPr>
          <p:cNvPr id="5017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CBA4F7CE-BCDE-4050-AA08-D7B6D8623185}" type="slidenum">
              <a:rPr lang="es-ES"/>
              <a:pPr algn="r"/>
              <a:t>7</a:t>
            </a:fld>
            <a:endParaRPr lang="es-ES"/>
          </a:p>
        </p:txBody>
      </p:sp>
      <p:sp>
        <p:nvSpPr>
          <p:cNvPr id="50180" name="Rectangle 2"/>
          <p:cNvSpPr>
            <a:spLocks noGrp="1" noChangeArrowheads="1"/>
          </p:cNvSpPr>
          <p:nvPr>
            <p:ph type="title" idx="4294967295"/>
          </p:nvPr>
        </p:nvSpPr>
        <p:spPr>
          <a:xfrm>
            <a:off x="323850" y="2492375"/>
            <a:ext cx="8229600" cy="1143000"/>
          </a:xfrm>
        </p:spPr>
        <p:txBody>
          <a:bodyPr/>
          <a:lstStyle/>
          <a:p>
            <a:r>
              <a:rPr lang="es-UY" sz="3600" dirty="0" smtClean="0"/>
              <a:t>Programación semanal</a:t>
            </a:r>
            <a:br>
              <a:rPr lang="es-UY" sz="3600" dirty="0" smtClean="0"/>
            </a:br>
            <a:r>
              <a:rPr lang="es-UY" sz="3600" dirty="0" smtClean="0"/>
              <a:t>2015-16</a:t>
            </a:r>
            <a:br>
              <a:rPr lang="es-UY" sz="3600" dirty="0" smtClean="0"/>
            </a:br>
            <a:endParaRPr lang="es-ES" sz="3600" dirty="0" smtClean="0"/>
          </a:p>
        </p:txBody>
      </p:sp>
    </p:spTree>
    <p:extLst>
      <p:ext uri="{BB962C8B-B14F-4D97-AF65-F5344CB8AC3E}">
        <p14:creationId xmlns:p14="http://schemas.microsoft.com/office/powerpoint/2010/main" val="170250399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idx="4294967295"/>
          </p:nvPr>
        </p:nvSpPr>
        <p:spPr>
          <a:xfrm>
            <a:off x="0" y="304800"/>
            <a:ext cx="8991600" cy="431800"/>
          </a:xfrm>
        </p:spPr>
        <p:txBody>
          <a:bodyPr/>
          <a:lstStyle/>
          <a:p>
            <a:r>
              <a:rPr lang="es-MX" sz="2800" dirty="0" smtClean="0"/>
              <a:t>Clase hidrológica, calculada con aportes sin lluvias previstas</a:t>
            </a:r>
            <a:endParaRPr lang="es-ES" sz="2800" dirty="0" smtClean="0"/>
          </a:p>
        </p:txBody>
      </p:sp>
      <p:sp>
        <p:nvSpPr>
          <p:cNvPr id="52226" name="Rectangle 3"/>
          <p:cNvSpPr>
            <a:spLocks noGrp="1" noChangeArrowheads="1"/>
          </p:cNvSpPr>
          <p:nvPr>
            <p:ph type="body" idx="4294967295"/>
          </p:nvPr>
        </p:nvSpPr>
        <p:spPr>
          <a:xfrm>
            <a:off x="-9525" y="990600"/>
            <a:ext cx="8991600" cy="914400"/>
          </a:xfrm>
        </p:spPr>
        <p:txBody>
          <a:bodyPr/>
          <a:lstStyle/>
          <a:p>
            <a:pPr>
              <a:lnSpc>
                <a:spcPct val="80000"/>
              </a:lnSpc>
            </a:pPr>
            <a:r>
              <a:rPr lang="es-UY" sz="1400" b="1" dirty="0" smtClean="0">
                <a:solidFill>
                  <a:schemeClr val="tx1"/>
                </a:solidFill>
              </a:rPr>
              <a:t>Clase hidrológica:  4 en todas las semanas </a:t>
            </a:r>
          </a:p>
          <a:p>
            <a:pPr algn="just">
              <a:spcBef>
                <a:spcPts val="600"/>
              </a:spcBef>
            </a:pPr>
            <a:r>
              <a:rPr lang="es-UY" sz="1400" b="1" dirty="0" smtClean="0">
                <a:solidFill>
                  <a:schemeClr val="tx1"/>
                </a:solidFill>
              </a:rPr>
              <a:t>Stock </a:t>
            </a:r>
            <a:r>
              <a:rPr lang="es-ES" sz="1400" b="1" dirty="0" smtClean="0">
                <a:solidFill>
                  <a:schemeClr val="tx1"/>
                </a:solidFill>
              </a:rPr>
              <a:t>stock 4 (</a:t>
            </a:r>
            <a:r>
              <a:rPr lang="pt-BR" sz="1400" b="1" dirty="0">
                <a:solidFill>
                  <a:schemeClr val="tx1"/>
                </a:solidFill>
              </a:rPr>
              <a:t>75.38 m a 76.56 m</a:t>
            </a:r>
            <a:r>
              <a:rPr lang="es-ES" sz="1400" b="1" dirty="0" smtClean="0">
                <a:solidFill>
                  <a:schemeClr val="tx1"/>
                </a:solidFill>
              </a:rPr>
              <a:t>) </a:t>
            </a:r>
            <a:r>
              <a:rPr lang="es-UY" sz="1400" b="1" dirty="0" smtClean="0">
                <a:solidFill>
                  <a:schemeClr val="tx1"/>
                </a:solidFill>
              </a:rPr>
              <a:t>cota inicio semana de 76.4 m</a:t>
            </a:r>
          </a:p>
          <a:p>
            <a:pPr>
              <a:lnSpc>
                <a:spcPct val="80000"/>
              </a:lnSpc>
            </a:pPr>
            <a:r>
              <a:rPr lang="es-UY" sz="1400" b="1" dirty="0" smtClean="0">
                <a:solidFill>
                  <a:schemeClr val="tx1"/>
                </a:solidFill>
              </a:rPr>
              <a:t>Aplica CAR 99 %</a:t>
            </a:r>
          </a:p>
        </p:txBody>
      </p:sp>
      <p:pic>
        <p:nvPicPr>
          <p:cNvPr id="52227" name="Picture 2"/>
          <p:cNvPicPr>
            <a:picLocks noChangeAspect="1" noChangeArrowheads="1"/>
          </p:cNvPicPr>
          <p:nvPr/>
        </p:nvPicPr>
        <p:blipFill>
          <a:blip r:embed="rId2"/>
          <a:srcRect/>
          <a:stretch>
            <a:fillRect/>
          </a:stretch>
        </p:blipFill>
        <p:spPr bwMode="auto">
          <a:xfrm>
            <a:off x="609600" y="1790700"/>
            <a:ext cx="7848600" cy="4786313"/>
          </a:xfrm>
          <a:prstGeom prst="rect">
            <a:avLst/>
          </a:prstGeom>
          <a:noFill/>
          <a:ln w="38100" cmpd="thinThick">
            <a:solidFill>
              <a:schemeClr val="tx1"/>
            </a:solidFill>
            <a:miter lim="800000"/>
            <a:headEnd/>
            <a:tailEnd/>
          </a:ln>
        </p:spPr>
      </p:pic>
    </p:spTree>
    <p:extLst>
      <p:ext uri="{BB962C8B-B14F-4D97-AF65-F5344CB8AC3E}">
        <p14:creationId xmlns:p14="http://schemas.microsoft.com/office/powerpoint/2010/main" val="199469812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6537325" y="1219200"/>
            <a:ext cx="2817813" cy="1905000"/>
          </a:xfrm>
        </p:spPr>
        <p:txBody>
          <a:bodyPr/>
          <a:lstStyle/>
          <a:p>
            <a:r>
              <a:rPr lang="es-MX" sz="2800" smtClean="0"/>
              <a:t>COSTO GENERACIÓN TÉRMICA</a:t>
            </a:r>
            <a:endParaRPr lang="es-ES" sz="2800" smtClean="0"/>
          </a:p>
        </p:txBody>
      </p:sp>
      <p:pic>
        <p:nvPicPr>
          <p:cNvPr id="53250" name="Picture 2"/>
          <p:cNvPicPr>
            <a:picLocks noChangeAspect="1" noChangeArrowheads="1"/>
          </p:cNvPicPr>
          <p:nvPr/>
        </p:nvPicPr>
        <p:blipFill>
          <a:blip r:embed="rId2"/>
          <a:srcRect/>
          <a:stretch>
            <a:fillRect/>
          </a:stretch>
        </p:blipFill>
        <p:spPr bwMode="auto">
          <a:xfrm>
            <a:off x="152400" y="511175"/>
            <a:ext cx="6553200" cy="3457575"/>
          </a:xfrm>
          <a:prstGeom prst="rect">
            <a:avLst/>
          </a:prstGeom>
          <a:noFill/>
          <a:ln w="38100" cmpd="thinThick">
            <a:solidFill>
              <a:schemeClr val="tx1"/>
            </a:solidFill>
            <a:miter lim="800000"/>
            <a:headEnd/>
            <a:tailEnd/>
          </a:ln>
        </p:spPr>
      </p:pic>
      <p:pic>
        <p:nvPicPr>
          <p:cNvPr id="53251" name="Picture 3"/>
          <p:cNvPicPr>
            <a:picLocks noChangeAspect="1" noChangeArrowheads="1"/>
          </p:cNvPicPr>
          <p:nvPr/>
        </p:nvPicPr>
        <p:blipFill>
          <a:blip r:embed="rId3"/>
          <a:srcRect/>
          <a:stretch>
            <a:fillRect/>
          </a:stretch>
        </p:blipFill>
        <p:spPr bwMode="auto">
          <a:xfrm>
            <a:off x="4724400" y="3967163"/>
            <a:ext cx="4300538" cy="2871787"/>
          </a:xfrm>
          <a:prstGeom prst="rect">
            <a:avLst/>
          </a:prstGeom>
          <a:noFill/>
          <a:ln w="38100" cmpd="thinThick">
            <a:solidFill>
              <a:schemeClr val="tx1"/>
            </a:solidFill>
            <a:miter lim="800000"/>
            <a:headEnd/>
            <a:tailEnd/>
          </a:ln>
        </p:spPr>
      </p:pic>
    </p:spTree>
    <p:extLst>
      <p:ext uri="{BB962C8B-B14F-4D97-AF65-F5344CB8AC3E}">
        <p14:creationId xmlns:p14="http://schemas.microsoft.com/office/powerpoint/2010/main" val="10795984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Presentación en blanco">
  <a:themeElements>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ción en blanc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ción en bl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ción en bl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ción en bl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ersonalizado">
  <a:themeElements>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160390</TotalTime>
  <Words>1512</Words>
  <Application>Microsoft Office PowerPoint</Application>
  <PresentationFormat>Presentación en pantalla (4:3)</PresentationFormat>
  <Paragraphs>132</Paragraphs>
  <Slides>52</Slides>
  <Notes>5</Notes>
  <HiddenSlides>1</HiddenSlides>
  <MMClips>0</MMClips>
  <ScaleCrop>false</ScaleCrop>
  <HeadingPairs>
    <vt:vector size="4" baseType="variant">
      <vt:variant>
        <vt:lpstr>Tema</vt:lpstr>
      </vt:variant>
      <vt:variant>
        <vt:i4>2</vt:i4>
      </vt:variant>
      <vt:variant>
        <vt:lpstr>Títulos de diapositiva</vt:lpstr>
      </vt:variant>
      <vt:variant>
        <vt:i4>52</vt:i4>
      </vt:variant>
    </vt:vector>
  </HeadingPairs>
  <TitlesOfParts>
    <vt:vector size="54" baseType="lpstr">
      <vt:lpstr>Presentación en blanco</vt:lpstr>
      <vt:lpstr>Diseño personalizado</vt:lpstr>
      <vt:lpstr>Resultados de la semana en curso  y  programación de la semana 16  de 2015        V1  </vt:lpstr>
      <vt:lpstr>semana en curso (s15)</vt:lpstr>
      <vt:lpstr>Semana próxima</vt:lpstr>
      <vt:lpstr>Previsión temperaturas (Accuweather, viernes)</vt:lpstr>
      <vt:lpstr>Precipitaciones previstas para los próximos días, Fuente CPTEC (VIERNES)</vt:lpstr>
      <vt:lpstr>Previsión aportes Salto Grande (Fuente CTM, viernes)</vt:lpstr>
      <vt:lpstr>Programación semanal 2015-16 </vt:lpstr>
      <vt:lpstr>Clase hidrológica, calculada con aportes sin lluvias previstas</vt:lpstr>
      <vt:lpstr>COSTO GENERACIÓN TÉRMICA</vt:lpstr>
      <vt:lpstr>PREVISIÓN DE MANTENIMIENTOS</vt:lpstr>
      <vt:lpstr>Situación hidro-energética y climática</vt:lpstr>
      <vt:lpstr>SITUACIÓN HIDROLOGICA  TERRA</vt:lpstr>
      <vt:lpstr>PRONOSTICOS DE PRECIPITACIONES</vt:lpstr>
      <vt:lpstr>Situación de escurrimientos y riesgo de vertimiento en Terra</vt:lpstr>
      <vt:lpstr>Situación actual de los países vecinos</vt:lpstr>
      <vt:lpstr>RESULTADOS DE LOS MODELOS</vt:lpstr>
      <vt:lpstr>Análisis realizados</vt:lpstr>
      <vt:lpstr>Evaluación de falla 2 desde s17.</vt:lpstr>
      <vt:lpstr>Despacho de falla 2 o superior con crónicas sintéticas.</vt:lpstr>
      <vt:lpstr>Despacho de falla 2 o superior con crónicas históricas.</vt:lpstr>
      <vt:lpstr>Análisis complementarios</vt:lpstr>
      <vt:lpstr>ESTUDIOS ADICIONALES REALIZADOS</vt:lpstr>
      <vt:lpstr>Representación de la eólica.</vt:lpstr>
      <vt:lpstr>Evolución de cota de Terra</vt:lpstr>
      <vt:lpstr>Evolución cota Terra    &lt;72.3 m</vt:lpstr>
      <vt:lpstr>Cantidad de semanas cota Terra&lt;72.3 m</vt:lpstr>
      <vt:lpstr>Evolución cota Terra    &lt;70,5 m</vt:lpstr>
      <vt:lpstr>Cantidad de semanas cota Terra&lt;70,5 m</vt:lpstr>
      <vt:lpstr>ANALISIS DE LOS RESULTADOS</vt:lpstr>
      <vt:lpstr>Resolución de una crónica</vt:lpstr>
      <vt:lpstr>COSTOS DE FALLAS MÁS CAROS</vt:lpstr>
      <vt:lpstr>Cantidad de crónicas cota Terra&lt; cota dada</vt:lpstr>
      <vt:lpstr>Control de cota de Terra</vt:lpstr>
      <vt:lpstr>Control de Cota de Terra</vt:lpstr>
      <vt:lpstr>Control de cota de Terra Despacho de falla 2 o superior con crónicas sintéticas.</vt:lpstr>
      <vt:lpstr>Control de cota de Terra Evolución cota Terra    &lt;74 m</vt:lpstr>
      <vt:lpstr>Control de Cota de Terra  Resultados Costo esperado</vt:lpstr>
      <vt:lpstr>Análisis corto plazo</vt:lpstr>
      <vt:lpstr>Resultados de modelos de corto plazo para la semana 16</vt:lpstr>
      <vt:lpstr>Caso libre con cota mínima en Palmar 37,3m y sin vertido en Terra </vt:lpstr>
      <vt:lpstr>Presentación de PowerPoint</vt:lpstr>
      <vt:lpstr>Idem caso anterior pero indisponiendo Terra y forzando hasta APR a pleno.</vt:lpstr>
      <vt:lpstr>Presentación de PowerPoint</vt:lpstr>
      <vt:lpstr>Reserva de seguridad de Terra</vt:lpstr>
      <vt:lpstr>MENSUALES</vt:lpstr>
      <vt:lpstr>Mensual con PTA a pleno en la primer semana, aportes en SG con 90 % de confianza sin 5° ni 6° de CB</vt:lpstr>
      <vt:lpstr>CAR</vt:lpstr>
      <vt:lpstr>Programa de generación de la semana 16/15:  </vt:lpstr>
      <vt:lpstr>Programa semanal (viernes)</vt:lpstr>
      <vt:lpstr>Programa semanal </vt:lpstr>
      <vt:lpstr>Programa semanal </vt:lpstr>
      <vt:lpstr>Programa de principales trabajos en la red</vt:lpstr>
    </vt:vector>
  </TitlesOfParts>
  <Company>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at</dc:creator>
  <cp:lastModifiedBy>Administrador</cp:lastModifiedBy>
  <cp:revision>3157</cp:revision>
  <dcterms:created xsi:type="dcterms:W3CDTF">2010-01-29T12:03:38Z</dcterms:created>
  <dcterms:modified xsi:type="dcterms:W3CDTF">2015-04-17T13:58:10Z</dcterms:modified>
</cp:coreProperties>
</file>