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notesSlides/notesSlide6.xml" ContentType="application/vnd.openxmlformats-officedocument.presentationml.notesSlide+xml"/>
  <Override PartName="/ppt/theme/themeOverride10.xml" ContentType="application/vnd.openxmlformats-officedocument.themeOverride+xml"/>
  <Override PartName="/ppt/theme/themeOverride11.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86" r:id="rId2"/>
  </p:sldMasterIdLst>
  <p:notesMasterIdLst>
    <p:notesMasterId r:id="rId46"/>
  </p:notesMasterIdLst>
  <p:handoutMasterIdLst>
    <p:handoutMasterId r:id="rId47"/>
  </p:handoutMasterIdLst>
  <p:sldIdLst>
    <p:sldId id="1026" r:id="rId3"/>
    <p:sldId id="1027" r:id="rId4"/>
    <p:sldId id="1145" r:id="rId5"/>
    <p:sldId id="1187" r:id="rId6"/>
    <p:sldId id="1030" r:id="rId7"/>
    <p:sldId id="1001" r:id="rId8"/>
    <p:sldId id="1163" r:id="rId9"/>
    <p:sldId id="1089" r:id="rId10"/>
    <p:sldId id="1256" r:id="rId11"/>
    <p:sldId id="1200" r:id="rId12"/>
    <p:sldId id="1087" r:id="rId13"/>
    <p:sldId id="1088" r:id="rId14"/>
    <p:sldId id="1005" r:id="rId15"/>
    <p:sldId id="1248" r:id="rId16"/>
    <p:sldId id="1247" r:id="rId17"/>
    <p:sldId id="1245" r:id="rId18"/>
    <p:sldId id="1179" r:id="rId19"/>
    <p:sldId id="1009" r:id="rId20"/>
    <p:sldId id="1010" r:id="rId21"/>
    <p:sldId id="1037" r:id="rId22"/>
    <p:sldId id="1074" r:id="rId23"/>
    <p:sldId id="1190" r:id="rId24"/>
    <p:sldId id="1191" r:id="rId25"/>
    <p:sldId id="1214" r:id="rId26"/>
    <p:sldId id="1251" r:id="rId27"/>
    <p:sldId id="1252" r:id="rId28"/>
    <p:sldId id="1189" r:id="rId29"/>
    <p:sldId id="1193" r:id="rId30"/>
    <p:sldId id="1213" r:id="rId31"/>
    <p:sldId id="1249" r:id="rId32"/>
    <p:sldId id="1250" r:id="rId33"/>
    <p:sldId id="1258" r:id="rId34"/>
    <p:sldId id="1259" r:id="rId35"/>
    <p:sldId id="1257" r:id="rId36"/>
    <p:sldId id="1175" r:id="rId37"/>
    <p:sldId id="1132" r:id="rId38"/>
    <p:sldId id="1133" r:id="rId39"/>
    <p:sldId id="1210" r:id="rId40"/>
    <p:sldId id="1255" r:id="rId41"/>
    <p:sldId id="1260" r:id="rId42"/>
    <p:sldId id="1261" r:id="rId43"/>
    <p:sldId id="1262" r:id="rId44"/>
    <p:sldId id="1263" r:id="rId45"/>
  </p:sldIdLst>
  <p:sldSz cx="9144000" cy="6858000" type="screen4x3"/>
  <p:notesSz cx="6858000" cy="9144000"/>
  <p:defaultTextStyle>
    <a:defPPr>
      <a:defRPr lang="es-ES"/>
    </a:defPPr>
    <a:lvl1pPr algn="l" rtl="0" fontAlgn="base">
      <a:spcBef>
        <a:spcPct val="0"/>
      </a:spcBef>
      <a:spcAft>
        <a:spcPct val="0"/>
      </a:spcAft>
      <a:defRPr sz="1200" kern="1200">
        <a:solidFill>
          <a:schemeClr val="bg1"/>
        </a:solidFill>
        <a:latin typeface="Arial" charset="0"/>
        <a:ea typeface="+mn-ea"/>
        <a:cs typeface="Arial" charset="0"/>
      </a:defRPr>
    </a:lvl1pPr>
    <a:lvl2pPr marL="457200" algn="l" rtl="0" fontAlgn="base">
      <a:spcBef>
        <a:spcPct val="0"/>
      </a:spcBef>
      <a:spcAft>
        <a:spcPct val="0"/>
      </a:spcAft>
      <a:defRPr sz="1200" kern="1200">
        <a:solidFill>
          <a:schemeClr val="bg1"/>
        </a:solidFill>
        <a:latin typeface="Arial" charset="0"/>
        <a:ea typeface="+mn-ea"/>
        <a:cs typeface="Arial" charset="0"/>
      </a:defRPr>
    </a:lvl2pPr>
    <a:lvl3pPr marL="914400" algn="l" rtl="0" fontAlgn="base">
      <a:spcBef>
        <a:spcPct val="0"/>
      </a:spcBef>
      <a:spcAft>
        <a:spcPct val="0"/>
      </a:spcAft>
      <a:defRPr sz="1200" kern="1200">
        <a:solidFill>
          <a:schemeClr val="bg1"/>
        </a:solidFill>
        <a:latin typeface="Arial" charset="0"/>
        <a:ea typeface="+mn-ea"/>
        <a:cs typeface="Arial" charset="0"/>
      </a:defRPr>
    </a:lvl3pPr>
    <a:lvl4pPr marL="1371600" algn="l" rtl="0" fontAlgn="base">
      <a:spcBef>
        <a:spcPct val="0"/>
      </a:spcBef>
      <a:spcAft>
        <a:spcPct val="0"/>
      </a:spcAft>
      <a:defRPr sz="1200" kern="1200">
        <a:solidFill>
          <a:schemeClr val="bg1"/>
        </a:solidFill>
        <a:latin typeface="Arial" charset="0"/>
        <a:ea typeface="+mn-ea"/>
        <a:cs typeface="Arial" charset="0"/>
      </a:defRPr>
    </a:lvl4pPr>
    <a:lvl5pPr marL="1828800" algn="l" rtl="0" fontAlgn="base">
      <a:spcBef>
        <a:spcPct val="0"/>
      </a:spcBef>
      <a:spcAft>
        <a:spcPct val="0"/>
      </a:spcAft>
      <a:defRPr sz="1200" kern="1200">
        <a:solidFill>
          <a:schemeClr val="bg1"/>
        </a:solidFill>
        <a:latin typeface="Arial" charset="0"/>
        <a:ea typeface="+mn-ea"/>
        <a:cs typeface="Arial" charset="0"/>
      </a:defRPr>
    </a:lvl5pPr>
    <a:lvl6pPr marL="2286000" algn="l" defTabSz="914400" rtl="0" eaLnBrk="1" latinLnBrk="0" hangingPunct="1">
      <a:defRPr sz="1200" kern="1200">
        <a:solidFill>
          <a:schemeClr val="bg1"/>
        </a:solidFill>
        <a:latin typeface="Arial" charset="0"/>
        <a:ea typeface="+mn-ea"/>
        <a:cs typeface="Arial" charset="0"/>
      </a:defRPr>
    </a:lvl6pPr>
    <a:lvl7pPr marL="2743200" algn="l" defTabSz="914400" rtl="0" eaLnBrk="1" latinLnBrk="0" hangingPunct="1">
      <a:defRPr sz="1200" kern="1200">
        <a:solidFill>
          <a:schemeClr val="bg1"/>
        </a:solidFill>
        <a:latin typeface="Arial" charset="0"/>
        <a:ea typeface="+mn-ea"/>
        <a:cs typeface="Arial" charset="0"/>
      </a:defRPr>
    </a:lvl7pPr>
    <a:lvl8pPr marL="3200400" algn="l" defTabSz="914400" rtl="0" eaLnBrk="1" latinLnBrk="0" hangingPunct="1">
      <a:defRPr sz="1200" kern="1200">
        <a:solidFill>
          <a:schemeClr val="bg1"/>
        </a:solidFill>
        <a:latin typeface="Arial" charset="0"/>
        <a:ea typeface="+mn-ea"/>
        <a:cs typeface="Arial" charset="0"/>
      </a:defRPr>
    </a:lvl8pPr>
    <a:lvl9pPr marL="3657600" algn="l" defTabSz="914400" rtl="0" eaLnBrk="1" latinLnBrk="0" hangingPunct="1">
      <a:defRPr sz="1200" kern="1200">
        <a:solidFill>
          <a:schemeClr val="bg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0000"/>
    <a:srgbClr val="006600"/>
    <a:srgbClr val="CC99FF"/>
    <a:srgbClr val="99FF99"/>
    <a:srgbClr val="333399"/>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65" autoAdjust="0"/>
    <p:restoredTop sz="91820" autoAdjust="0"/>
  </p:normalViewPr>
  <p:slideViewPr>
    <p:cSldViewPr>
      <p:cViewPr>
        <p:scale>
          <a:sx n="107" d="100"/>
          <a:sy n="107" d="100"/>
        </p:scale>
        <p:origin x="-1806" y="-90"/>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33" d="100"/>
        <a:sy n="33" d="100"/>
      </p:scale>
      <p:origin x="0" y="0"/>
    </p:cViewPr>
  </p:sorterViewPr>
  <p:notesViewPr>
    <p:cSldViewPr>
      <p:cViewPr varScale="1">
        <p:scale>
          <a:sx n="56" d="100"/>
          <a:sy n="56" d="100"/>
        </p:scale>
        <p:origin x="-186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s-UY"/>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54BADC1F-961D-4D94-9E7A-CA4801BAF8CB}" type="datetimeFigureOut">
              <a:rPr lang="es-UY"/>
              <a:pPr>
                <a:defRPr/>
              </a:pPr>
              <a:t>20/03/2015</a:t>
            </a:fld>
            <a:endParaRPr lang="es-UY"/>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s-UY"/>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D5DAF80D-4910-4FAF-80BE-714D998E5918}" type="slidenum">
              <a:rPr lang="es-UY"/>
              <a:pPr>
                <a:defRPr/>
              </a:pPr>
              <a:t>‹Nº›</a:t>
            </a:fld>
            <a:endParaRPr lang="es-UY"/>
          </a:p>
        </p:txBody>
      </p:sp>
    </p:spTree>
    <p:extLst>
      <p:ext uri="{BB962C8B-B14F-4D97-AF65-F5344CB8AC3E}">
        <p14:creationId xmlns:p14="http://schemas.microsoft.com/office/powerpoint/2010/main" val="1767663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solidFill>
                  <a:schemeClr val="tx1"/>
                </a:solidFill>
                <a:cs typeface="+mn-cs"/>
              </a:defRPr>
            </a:lvl1pPr>
          </a:lstStyle>
          <a:p>
            <a:pPr>
              <a:defRPr/>
            </a:pPr>
            <a:endParaRPr lang="es-ES"/>
          </a:p>
        </p:txBody>
      </p:sp>
      <p:sp>
        <p:nvSpPr>
          <p:cNvPr id="2109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cs typeface="+mn-cs"/>
              </a:defRPr>
            </a:lvl1pPr>
          </a:lstStyle>
          <a:p>
            <a:pPr>
              <a:defRPr/>
            </a:pPr>
            <a:endParaRPr lang="es-E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09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2109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a:solidFill>
                  <a:schemeClr val="accent2"/>
                </a:solidFill>
                <a:cs typeface="+mn-cs"/>
              </a:defRPr>
            </a:lvl1pPr>
          </a:lstStyle>
          <a:p>
            <a:pPr>
              <a:defRPr/>
            </a:pPr>
            <a:endParaRPr lang="es-ES"/>
          </a:p>
        </p:txBody>
      </p:sp>
      <p:sp>
        <p:nvSpPr>
          <p:cNvPr id="2109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accent2"/>
                </a:solidFill>
                <a:cs typeface="+mn-cs"/>
              </a:defRPr>
            </a:lvl1pPr>
          </a:lstStyle>
          <a:p>
            <a:pPr>
              <a:defRPr/>
            </a:pPr>
            <a:fld id="{39C2B751-C2F8-424C-AB27-04FED05E764D}" type="slidenum">
              <a:rPr lang="es-ES"/>
              <a:pPr>
                <a:defRPr/>
              </a:pPr>
              <a:t>‹Nº›</a:t>
            </a:fld>
            <a:endParaRPr lang="es-ES"/>
          </a:p>
        </p:txBody>
      </p:sp>
    </p:spTree>
    <p:extLst>
      <p:ext uri="{BB962C8B-B14F-4D97-AF65-F5344CB8AC3E}">
        <p14:creationId xmlns:p14="http://schemas.microsoft.com/office/powerpoint/2010/main" val="2546848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6FF525B-2554-4593-A17C-56D32DB56BBD}" type="slidenum">
              <a:rPr lang="es-ES">
                <a:solidFill>
                  <a:schemeClr val="accent2"/>
                </a:solidFill>
              </a:rPr>
              <a:pPr algn="r"/>
              <a:t>1</a:t>
            </a:fld>
            <a:endParaRPr lang="es-ES" dirty="0">
              <a:solidFill>
                <a:schemeClr val="accent2"/>
              </a:solidFill>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endParaRPr lang="es-UY"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Marcador de imagen de diapositiva"/>
          <p:cNvSpPr>
            <a:spLocks noGrp="1" noRot="1" noChangeAspect="1"/>
          </p:cNvSpPr>
          <p:nvPr>
            <p:ph type="sldImg"/>
          </p:nvPr>
        </p:nvSpPr>
        <p:spPr>
          <a:ln/>
        </p:spPr>
      </p:sp>
      <p:sp>
        <p:nvSpPr>
          <p:cNvPr id="31746"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69CF8A0F-7087-460A-94AA-4926A1DE560D}" type="slidenum">
              <a:rPr lang="es-ES" smtClean="0"/>
              <a:pPr>
                <a:defRPr/>
              </a:pPr>
              <a:t>3</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Marcador de imagen de diapositiva"/>
          <p:cNvSpPr>
            <a:spLocks noGrp="1" noRot="1" noChangeAspect="1"/>
          </p:cNvSpPr>
          <p:nvPr>
            <p:ph type="sldImg"/>
          </p:nvPr>
        </p:nvSpPr>
        <p:spPr>
          <a:ln/>
        </p:spPr>
      </p:sp>
      <p:sp>
        <p:nvSpPr>
          <p:cNvPr id="34818" name="2 Marcador de notas"/>
          <p:cNvSpPr>
            <a:spLocks noGrp="1"/>
          </p:cNvSpPr>
          <p:nvPr>
            <p:ph type="body" idx="1"/>
          </p:nvPr>
        </p:nvSpPr>
        <p:spPr>
          <a:noFill/>
          <a:ln/>
        </p:spPr>
        <p:txBody>
          <a:bodyPr/>
          <a:lstStyle/>
          <a:p>
            <a:endParaRPr lang="es-UY" smtClean="0"/>
          </a:p>
        </p:txBody>
      </p:sp>
      <p:sp>
        <p:nvSpPr>
          <p:cNvPr id="34819" name="3 Marcador de número de diapositiva"/>
          <p:cNvSpPr>
            <a:spLocks noGrp="1"/>
          </p:cNvSpPr>
          <p:nvPr>
            <p:ph type="sldNum" sz="quarter" idx="5"/>
          </p:nvPr>
        </p:nvSpPr>
        <p:spPr>
          <a:noFill/>
        </p:spPr>
        <p:txBody>
          <a:bodyPr/>
          <a:lstStyle/>
          <a:p>
            <a:fld id="{23345C7A-0D6F-42FF-AA46-787C9069D31F}" type="slidenum">
              <a:rPr lang="es-ES" smtClean="0">
                <a:cs typeface="Arial" charset="0"/>
              </a:rPr>
              <a:pPr/>
              <a:t>5</a:t>
            </a:fld>
            <a:endParaRPr lang="es-ES"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Marcador de imagen de diapositiva"/>
          <p:cNvSpPr>
            <a:spLocks noGrp="1" noRot="1" noChangeAspect="1"/>
          </p:cNvSpPr>
          <p:nvPr>
            <p:ph type="sldImg"/>
          </p:nvPr>
        </p:nvSpPr>
        <p:spPr>
          <a:ln/>
        </p:spPr>
      </p:sp>
      <p:sp>
        <p:nvSpPr>
          <p:cNvPr id="38914"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8AD0E8C6-6B13-44D4-8435-23220CBED86A}" type="slidenum">
              <a:rPr lang="es-ES" smtClean="0"/>
              <a:pPr>
                <a:defRPr/>
              </a:pPr>
              <a:t>8</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FBF3768-5B43-4E2D-9F02-923B8062D872}" type="slidenum">
              <a:rPr lang="es-ES">
                <a:solidFill>
                  <a:schemeClr val="accent2"/>
                </a:solidFill>
              </a:rPr>
              <a:pPr algn="r"/>
              <a:t>18</a:t>
            </a:fld>
            <a:endParaRPr lang="es-ES">
              <a:solidFill>
                <a:schemeClr val="accent2"/>
              </a:solidFill>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endParaRPr lang="es-UY"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39C2B751-C2F8-424C-AB27-04FED05E764D}" type="slidenum">
              <a:rPr lang="es-ES" smtClean="0"/>
              <a:pPr>
                <a:defRPr/>
              </a:pPr>
              <a:t>30</a:t>
            </a:fld>
            <a:endParaRPr lang="es-ES"/>
          </a:p>
        </p:txBody>
      </p:sp>
    </p:spTree>
    <p:extLst>
      <p:ext uri="{BB962C8B-B14F-4D97-AF65-F5344CB8AC3E}">
        <p14:creationId xmlns:p14="http://schemas.microsoft.com/office/powerpoint/2010/main" val="1258652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1 Marcador de imagen de diapositiva"/>
          <p:cNvSpPr>
            <a:spLocks noGrp="1" noRot="1" noChangeAspect="1"/>
          </p:cNvSpPr>
          <p:nvPr>
            <p:ph type="sldImg"/>
          </p:nvPr>
        </p:nvSpPr>
        <p:spPr>
          <a:ln/>
        </p:spPr>
      </p:sp>
      <p:sp>
        <p:nvSpPr>
          <p:cNvPr id="71682"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6B34AF8C-3707-47C5-BB84-CA88682E40DA}" type="slidenum">
              <a:rPr lang="es-ES" smtClean="0"/>
              <a:pPr>
                <a:defRPr/>
              </a:pPr>
              <a:t>38</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B615C2D4-9ACE-4F0C-8A86-79D6216627A1}" type="slidenum">
              <a:rPr lang="en-US"/>
              <a:pPr>
                <a:defRPr/>
              </a:pPr>
              <a:t>‹Nº›</a:t>
            </a:fld>
            <a:endParaRPr lang="en-US" dirty="0"/>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4E39472F-64BE-4754-AD9E-9200A124B412}" type="slidenum">
              <a:rPr lang="en-US"/>
              <a:pPr>
                <a:defRPr/>
              </a:pPr>
              <a:t>‹Nº›</a:t>
            </a:fld>
            <a:endParaRPr lang="en-US" dirty="0"/>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DA6C98EA-F540-489B-83F1-6E186098C373}" type="slidenum">
              <a:rPr lang="en-US"/>
              <a:pPr>
                <a:defRPr/>
              </a:pPr>
              <a:t>‹Nº›</a:t>
            </a:fld>
            <a:endParaRPr lang="en-US" dirty="0"/>
          </a:p>
        </p:txBody>
      </p:sp>
    </p:spTree>
  </p:cSld>
  <p:clrMapOvr>
    <a:masterClrMapping/>
  </p:clrMapOvr>
  <p:transition spd="slow">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1EAAF770-9DF1-47B5-A9E8-12A0D8533F30}" type="datetimeFigureOut">
              <a:rPr lang="es-ES"/>
              <a:pPr>
                <a:defRPr/>
              </a:pPr>
              <a:t>20/03/2015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BCE6254-85BE-4E84-B1BE-C9A57E31A9BB}"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4795FD8A-AB0B-4888-A390-311550F8914E}" type="datetimeFigureOut">
              <a:rPr lang="es-ES"/>
              <a:pPr>
                <a:defRPr/>
              </a:pPr>
              <a:t>20/03/2015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5481477-9EB8-45BB-9C6F-93B375E50536}" type="slidenum">
              <a:rPr lang="es-ES"/>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02DD3C23-97DF-4E26-9B95-FF0AF77D23DE}" type="datetimeFigureOut">
              <a:rPr lang="es-ES"/>
              <a:pPr>
                <a:defRPr/>
              </a:pPr>
              <a:t>20/03/2015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70A8EBC-0692-4469-A7B1-9C4430B3C282}" type="slidenum">
              <a:rPr lang="es-ES"/>
              <a:pPr>
                <a:defRPr/>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a:ln/>
        </p:spPr>
        <p:txBody>
          <a:bodyPr/>
          <a:lstStyle>
            <a:lvl1pPr>
              <a:defRPr/>
            </a:lvl1pPr>
          </a:lstStyle>
          <a:p>
            <a:pPr>
              <a:defRPr/>
            </a:pPr>
            <a:fld id="{EAA7EE83-34E2-43FD-AED1-B4D6A3D4E9A4}" type="datetimeFigureOut">
              <a:rPr lang="es-ES"/>
              <a:pPr>
                <a:defRPr/>
              </a:pPr>
              <a:t>20/03/2015</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82D95791-49EA-4D09-9FD2-54276D9B74A8}" type="slidenum">
              <a:rPr lang="es-ES"/>
              <a:pPr>
                <a:defRPr/>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a:ln/>
        </p:spPr>
        <p:txBody>
          <a:bodyPr/>
          <a:lstStyle>
            <a:lvl1pPr>
              <a:defRPr/>
            </a:lvl1pPr>
          </a:lstStyle>
          <a:p>
            <a:pPr>
              <a:defRPr/>
            </a:pPr>
            <a:fld id="{EC459D18-16B5-4296-9DE1-FD9A2F8CDCBD}" type="datetimeFigureOut">
              <a:rPr lang="es-ES"/>
              <a:pPr>
                <a:defRPr/>
              </a:pPr>
              <a:t>20/03/2015</a:t>
            </a:fld>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A0827D73-9BA5-4678-9104-D153E53A50A3}" type="slidenum">
              <a:rPr lang="es-ES"/>
              <a:pPr>
                <a:defRPr/>
              </a:pPr>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a:ln/>
        </p:spPr>
        <p:txBody>
          <a:bodyPr/>
          <a:lstStyle>
            <a:lvl1pPr>
              <a:defRPr/>
            </a:lvl1pPr>
          </a:lstStyle>
          <a:p>
            <a:pPr>
              <a:defRPr/>
            </a:pPr>
            <a:fld id="{FC211AC1-9629-497E-8015-21EBA387B696}" type="datetimeFigureOut">
              <a:rPr lang="es-ES"/>
              <a:pPr>
                <a:defRPr/>
              </a:pPr>
              <a:t>20/03/2015</a:t>
            </a:fld>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DA6E3B79-3DAD-41AB-85C2-BC1FC19BB2DA}" type="slidenum">
              <a:rPr lang="es-ES"/>
              <a:pPr>
                <a:defRPr/>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CE28D0F-73B6-4F47-AB9F-289C90AB9775}" type="datetimeFigureOut">
              <a:rPr lang="es-ES"/>
              <a:pPr>
                <a:defRPr/>
              </a:pPr>
              <a:t>20/03/2015</a:t>
            </a:fld>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927F873F-E651-44CD-A06B-6104FA7F3C12}" type="slidenum">
              <a:rPr lang="es-ES"/>
              <a:pPr>
                <a:defRPr/>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5FEB938A-489F-45DE-97E0-42A28DB1E7FC}" type="datetimeFigureOut">
              <a:rPr lang="es-ES"/>
              <a:pPr>
                <a:defRPr/>
              </a:pPr>
              <a:t>20/03/2015</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1B18DE10-4800-4A9D-AD13-812D7AA1F7B5}"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8019E4D2-7668-4BFD-8903-EBF270F555EA}" type="slidenum">
              <a:rPr lang="en-US"/>
              <a:pPr>
                <a:defRPr/>
              </a:pPr>
              <a:t>‹Nº›</a:t>
            </a:fld>
            <a:endParaRPr lang="en-US" dirty="0"/>
          </a:p>
        </p:txBody>
      </p:sp>
    </p:spTree>
  </p:cSld>
  <p:clrMapOvr>
    <a:masterClrMapping/>
  </p:clrMapOvr>
  <p:transition spd="slow">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EA7713CA-78D5-492F-AEF2-8C8C00B80EEF}" type="datetimeFigureOut">
              <a:rPr lang="es-ES"/>
              <a:pPr>
                <a:defRPr/>
              </a:pPr>
              <a:t>20/03/2015</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8DDA543F-29EF-40C5-BAED-95B9FC817012}" type="slidenum">
              <a:rPr lang="es-ES"/>
              <a:pPr>
                <a:defRPr/>
              </a:pPr>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937A1566-E2BA-4A06-8B27-E2A42510200E}" type="datetimeFigureOut">
              <a:rPr lang="es-ES"/>
              <a:pPr>
                <a:defRPr/>
              </a:pPr>
              <a:t>20/03/2015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4DA1D60-CF74-47F3-A16B-18E17A63F448}" type="slidenum">
              <a:rPr lang="es-ES"/>
              <a:pPr>
                <a:defRPr/>
              </a:pPr>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7893A2CB-C13D-4962-B650-2F2FE1CB8C39}" type="datetimeFigureOut">
              <a:rPr lang="es-ES"/>
              <a:pPr>
                <a:defRPr/>
              </a:pPr>
              <a:t>20/03/2015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94AA841-028C-426E-801E-C725C69B7BE2}"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BD9F1E42-9586-48FA-94AA-BA8CB860D7A6}" type="slidenum">
              <a:rPr lang="en-US"/>
              <a:pPr>
                <a:defRPr/>
              </a:pPr>
              <a:t>‹Nº›</a:t>
            </a:fld>
            <a:endParaRPr lang="en-US" dirty="0"/>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E5A4CA7C-2DE2-49F7-B50C-6FDE29E1315B}" type="slidenum">
              <a:rPr lang="en-US"/>
              <a:pPr>
                <a:defRPr/>
              </a:pPr>
              <a:t>‹Nº›</a:t>
            </a:fld>
            <a:endParaRPr lang="en-US" dirty="0"/>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p:txBody>
          <a:bodyPr/>
          <a:lstStyle>
            <a:lvl1pPr>
              <a:defRPr/>
            </a:lvl1pPr>
          </a:lstStyle>
          <a:p>
            <a:pPr>
              <a:defRPr/>
            </a:pPr>
            <a:endParaRPr lang="es-ES"/>
          </a:p>
        </p:txBody>
      </p:sp>
      <p:sp>
        <p:nvSpPr>
          <p:cNvPr id="8" name="Rectangle 5"/>
          <p:cNvSpPr>
            <a:spLocks noGrp="1" noChangeArrowheads="1"/>
          </p:cNvSpPr>
          <p:nvPr>
            <p:ph type="ftr" sz="quarter" idx="11"/>
          </p:nvPr>
        </p:nvSpPr>
        <p:spPr/>
        <p:txBody>
          <a:bodyPr/>
          <a:lstStyle>
            <a:lvl1pPr>
              <a:defRPr/>
            </a:lvl1pPr>
          </a:lstStyle>
          <a:p>
            <a:pPr>
              <a:defRPr/>
            </a:pPr>
            <a:endParaRPr lang="es-ES"/>
          </a:p>
        </p:txBody>
      </p:sp>
      <p:sp>
        <p:nvSpPr>
          <p:cNvPr id="9" name="Rectangle 6"/>
          <p:cNvSpPr>
            <a:spLocks noGrp="1" noChangeArrowheads="1"/>
          </p:cNvSpPr>
          <p:nvPr>
            <p:ph type="sldNum" sz="quarter" idx="12"/>
          </p:nvPr>
        </p:nvSpPr>
        <p:spPr/>
        <p:txBody>
          <a:bodyPr/>
          <a:lstStyle>
            <a:lvl1pPr>
              <a:defRPr/>
            </a:lvl1pPr>
          </a:lstStyle>
          <a:p>
            <a:pPr>
              <a:defRPr/>
            </a:pPr>
            <a:fld id="{21AE0CC8-603B-4403-AC95-4A69378417EF}" type="slidenum">
              <a:rPr lang="en-US"/>
              <a:pPr>
                <a:defRPr/>
              </a:pPr>
              <a:t>‹Nº›</a:t>
            </a:fld>
            <a:endParaRPr lang="en-US" dirty="0"/>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p:txBody>
          <a:bodyPr/>
          <a:lstStyle>
            <a:lvl1pPr>
              <a:defRPr/>
            </a:lvl1pPr>
          </a:lstStyle>
          <a:p>
            <a:pPr>
              <a:defRPr/>
            </a:pPr>
            <a:endParaRPr lang="es-ES"/>
          </a:p>
        </p:txBody>
      </p:sp>
      <p:sp>
        <p:nvSpPr>
          <p:cNvPr id="4" name="Rectangle 5"/>
          <p:cNvSpPr>
            <a:spLocks noGrp="1" noChangeArrowheads="1"/>
          </p:cNvSpPr>
          <p:nvPr>
            <p:ph type="ftr" sz="quarter" idx="11"/>
          </p:nvPr>
        </p:nvSpPr>
        <p:spPr/>
        <p:txBody>
          <a:bodyPr/>
          <a:lstStyle>
            <a:lvl1pPr>
              <a:defRPr/>
            </a:lvl1pPr>
          </a:lstStyle>
          <a:p>
            <a:pPr>
              <a:defRPr/>
            </a:pPr>
            <a:endParaRPr lang="es-ES"/>
          </a:p>
        </p:txBody>
      </p:sp>
      <p:sp>
        <p:nvSpPr>
          <p:cNvPr id="5" name="Rectangle 6"/>
          <p:cNvSpPr>
            <a:spLocks noGrp="1" noChangeArrowheads="1"/>
          </p:cNvSpPr>
          <p:nvPr>
            <p:ph type="sldNum" sz="quarter" idx="12"/>
          </p:nvPr>
        </p:nvSpPr>
        <p:spPr/>
        <p:txBody>
          <a:bodyPr/>
          <a:lstStyle>
            <a:lvl1pPr>
              <a:defRPr/>
            </a:lvl1pPr>
          </a:lstStyle>
          <a:p>
            <a:pPr>
              <a:defRPr/>
            </a:pPr>
            <a:fld id="{BAE80B53-C681-487C-9771-D0B3B63FEA37}" type="slidenum">
              <a:rPr lang="en-US"/>
              <a:pPr>
                <a:defRPr/>
              </a:pPr>
              <a:t>‹Nº›</a:t>
            </a:fld>
            <a:endParaRPr lang="en-US" dirty="0"/>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s-ES"/>
          </a:p>
        </p:txBody>
      </p:sp>
      <p:sp>
        <p:nvSpPr>
          <p:cNvPr id="3" name="Rectangle 5"/>
          <p:cNvSpPr>
            <a:spLocks noGrp="1" noChangeArrowheads="1"/>
          </p:cNvSpPr>
          <p:nvPr>
            <p:ph type="ftr" sz="quarter" idx="11"/>
          </p:nvPr>
        </p:nvSpPr>
        <p:spPr/>
        <p:txBody>
          <a:bodyPr/>
          <a:lstStyle>
            <a:lvl1pPr>
              <a:defRPr/>
            </a:lvl1pPr>
          </a:lstStyle>
          <a:p>
            <a:pPr>
              <a:defRPr/>
            </a:pPr>
            <a:endParaRPr lang="es-ES"/>
          </a:p>
        </p:txBody>
      </p:sp>
      <p:sp>
        <p:nvSpPr>
          <p:cNvPr id="4" name="Rectangle 6"/>
          <p:cNvSpPr>
            <a:spLocks noGrp="1" noChangeArrowheads="1"/>
          </p:cNvSpPr>
          <p:nvPr>
            <p:ph type="sldNum" sz="quarter" idx="12"/>
          </p:nvPr>
        </p:nvSpPr>
        <p:spPr/>
        <p:txBody>
          <a:bodyPr/>
          <a:lstStyle>
            <a:lvl1pPr>
              <a:defRPr/>
            </a:lvl1pPr>
          </a:lstStyle>
          <a:p>
            <a:pPr>
              <a:defRPr/>
            </a:pPr>
            <a:fld id="{FBF81975-8B45-4AE4-9169-0EB1AE437429}" type="slidenum">
              <a:rPr lang="en-US"/>
              <a:pPr>
                <a:defRPr/>
              </a:pPr>
              <a:t>‹Nº›</a:t>
            </a:fld>
            <a:endParaRPr lang="en-US" dirty="0"/>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8432461E-528B-4DC7-A422-812E1FE9D70D}" type="slidenum">
              <a:rPr lang="en-US"/>
              <a:pPr>
                <a:defRPr/>
              </a:pPr>
              <a:t>‹Nº›</a:t>
            </a:fld>
            <a:endParaRPr lang="en-US" dirty="0"/>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6E0BACE9-1DA8-4CA5-B856-797AEF1270D5}" type="slidenum">
              <a:rPr lang="en-US"/>
              <a:pPr>
                <a:defRPr/>
              </a:pPr>
              <a:t>‹Nº›</a:t>
            </a:fld>
            <a:endParaRPr lang="en-US" dirty="0"/>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FondoPresentacionesCorporativasUTELaEnergiaQueNosUne"/>
          <p:cNvPicPr>
            <a:picLocks noChangeAspect="1" noChangeArrowheads="1"/>
          </p:cNvPicPr>
          <p:nvPr/>
        </p:nvPicPr>
        <p:blipFill>
          <a:blip r:embed="rId13"/>
          <a:srcRect/>
          <a:stretch>
            <a:fillRect/>
          </a:stretch>
        </p:blipFill>
        <p:spPr bwMode="auto">
          <a:xfrm>
            <a:off x="47625" y="42863"/>
            <a:ext cx="9048750" cy="67722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UY" smtClean="0"/>
              <a:t>Texto</a:t>
            </a:r>
            <a:endParaRPr lang="en-US" smtClean="0"/>
          </a:p>
        </p:txBody>
      </p:sp>
      <p:sp>
        <p:nvSpPr>
          <p:cNvPr id="10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2" name="Rectangle 4"/>
          <p:cNvSpPr>
            <a:spLocks noGrp="1" noChangeArrowheads="1"/>
          </p:cNvSpPr>
          <p:nvPr>
            <p:ph type="dt" sz="half" idx="2"/>
          </p:nvPr>
        </p:nvSpPr>
        <p:spPr bwMode="auto">
          <a:xfrm>
            <a:off x="0" y="6453188"/>
            <a:ext cx="1547813" cy="404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srgbClr val="0000CC"/>
                </a:solidFill>
                <a:latin typeface="+mn-lt"/>
                <a:cs typeface="+mn-cs"/>
              </a:defRPr>
            </a:lvl1pPr>
          </a:lstStyle>
          <a:p>
            <a:pPr>
              <a:defRPr/>
            </a:pPr>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CC"/>
                </a:solidFill>
                <a:latin typeface="+mn-lt"/>
                <a:cs typeface="+mn-cs"/>
              </a:defRPr>
            </a:lvl1pPr>
          </a:lstStyle>
          <a:p>
            <a:pPr>
              <a:defRPr/>
            </a:pPr>
            <a:endParaRPr lang="es-ES"/>
          </a:p>
        </p:txBody>
      </p:sp>
      <p:sp>
        <p:nvSpPr>
          <p:cNvPr id="1030" name="Rectangle 6"/>
          <p:cNvSpPr>
            <a:spLocks noGrp="1" noChangeArrowheads="1"/>
          </p:cNvSpPr>
          <p:nvPr>
            <p:ph type="sldNum" sz="quarter" idx="4"/>
          </p:nvPr>
        </p:nvSpPr>
        <p:spPr bwMode="auto">
          <a:xfrm>
            <a:off x="7740650" y="6524625"/>
            <a:ext cx="140335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CC"/>
                </a:solidFill>
                <a:latin typeface="+mn-lt"/>
                <a:cs typeface="+mn-cs"/>
              </a:defRPr>
            </a:lvl1pPr>
          </a:lstStyle>
          <a:p>
            <a:pPr>
              <a:defRPr/>
            </a:pPr>
            <a:fld id="{1CB6A570-1BE8-4746-8DA3-AB02ABED98FA}" type="slidenum">
              <a:rPr lang="en-US"/>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iming>
    <p:tnLst>
      <p:par>
        <p:cTn id="1" dur="indefinite" restart="never" nodeType="tmRoot"/>
      </p:par>
    </p:tnLst>
  </p:timing>
  <p:txStyles>
    <p:title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C99FF"/>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833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cs typeface="+mn-cs"/>
              </a:defRPr>
            </a:lvl1pPr>
          </a:lstStyle>
          <a:p>
            <a:pPr>
              <a:defRPr/>
            </a:pPr>
            <a:fld id="{EF74E1F8-E220-4A68-977E-C3573269ACEA}" type="datetimeFigureOut">
              <a:rPr lang="es-ES"/>
              <a:pPr>
                <a:defRPr/>
              </a:pPr>
              <a:t>20/03/2015</a:t>
            </a:fld>
            <a:endParaRPr lang="es-ES"/>
          </a:p>
        </p:txBody>
      </p:sp>
      <p:sp>
        <p:nvSpPr>
          <p:cNvPr id="1833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cs typeface="+mn-cs"/>
              </a:defRPr>
            </a:lvl1pPr>
          </a:lstStyle>
          <a:p>
            <a:pPr>
              <a:defRPr/>
            </a:pPr>
            <a:endParaRPr lang="es-ES"/>
          </a:p>
        </p:txBody>
      </p:sp>
      <p:sp>
        <p:nvSpPr>
          <p:cNvPr id="1833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cs typeface="+mn-cs"/>
              </a:defRPr>
            </a:lvl1pPr>
          </a:lstStyle>
          <a:p>
            <a:pPr>
              <a:defRPr/>
            </a:pPr>
            <a:fld id="{E1B395BE-8005-4E52-B09A-A490228B5488}"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708" r:id="rId1"/>
    <p:sldLayoutId id="2147483707" r:id="rId2"/>
    <p:sldLayoutId id="2147483706" r:id="rId3"/>
    <p:sldLayoutId id="2147483705" r:id="rId4"/>
    <p:sldLayoutId id="2147483704" r:id="rId5"/>
    <p:sldLayoutId id="2147483703" r:id="rId6"/>
    <p:sldLayoutId id="2147483702" r:id="rId7"/>
    <p:sldLayoutId id="2147483701" r:id="rId8"/>
    <p:sldLayoutId id="2147483700" r:id="rId9"/>
    <p:sldLayoutId id="2147483699" r:id="rId10"/>
    <p:sldLayoutId id="214748369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image" Target="../media/image12.emf"/><Relationship Id="rId1" Type="http://schemas.openxmlformats.org/officeDocument/2006/relationships/slideLayout" Target="../slideLayouts/slideLayout6.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2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2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3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3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96F5D15E-74A8-4376-9652-E4FA875A3679}" type="slidenum">
              <a:rPr lang="es-ES"/>
              <a:pPr algn="r"/>
              <a:t>1</a:t>
            </a:fld>
            <a:endParaRPr lang="es-ES" dirty="0"/>
          </a:p>
        </p:txBody>
      </p:sp>
      <p:sp>
        <p:nvSpPr>
          <p:cNvPr id="27650"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CCE301F5-400E-40D0-847F-12CC85E40D14}" type="slidenum">
              <a:rPr lang="es-ES"/>
              <a:pPr algn="r"/>
              <a:t>1</a:t>
            </a:fld>
            <a:endParaRPr lang="es-ES" dirty="0"/>
          </a:p>
        </p:txBody>
      </p:sp>
      <p:sp>
        <p:nvSpPr>
          <p:cNvPr id="27651" name="Rectangle 7"/>
          <p:cNvSpPr txBox="1">
            <a:spLocks noGrp="1" noChangeArrowheads="1"/>
          </p:cNvSpPr>
          <p:nvPr/>
        </p:nvSpPr>
        <p:spPr bwMode="auto">
          <a:xfrm>
            <a:off x="457200" y="6245225"/>
            <a:ext cx="2133600" cy="476250"/>
          </a:xfrm>
          <a:prstGeom prst="rect">
            <a:avLst/>
          </a:prstGeom>
          <a:noFill/>
          <a:ln w="9525">
            <a:noFill/>
            <a:miter lim="800000"/>
            <a:headEnd/>
            <a:tailEnd/>
          </a:ln>
        </p:spPr>
        <p:txBody>
          <a:bodyPr anchor="b"/>
          <a:lstStyle/>
          <a:p>
            <a:fld id="{F9894720-ACB3-44CE-AD68-C3E11DCA6A69}" type="datetime1">
              <a:rPr lang="es-ES"/>
              <a:pPr/>
              <a:t>20/03/2015</a:t>
            </a:fld>
            <a:endParaRPr lang="es-ES" dirty="0"/>
          </a:p>
        </p:txBody>
      </p:sp>
      <p:sp>
        <p:nvSpPr>
          <p:cNvPr id="27652" name="Rectangle 2"/>
          <p:cNvSpPr>
            <a:spLocks noGrp="1" noChangeArrowheads="1"/>
          </p:cNvSpPr>
          <p:nvPr>
            <p:ph type="ctrTitle" idx="4294967295"/>
          </p:nvPr>
        </p:nvSpPr>
        <p:spPr>
          <a:xfrm>
            <a:off x="533400" y="2819400"/>
            <a:ext cx="8280400" cy="2305050"/>
          </a:xfrm>
        </p:spPr>
        <p:txBody>
          <a:bodyPr anchor="b" anchorCtr="1"/>
          <a:lstStyle/>
          <a:p>
            <a:r>
              <a:rPr lang="es-UY" sz="3600" dirty="0" smtClean="0"/>
              <a:t>Resultados de la semana en curso </a:t>
            </a:r>
            <a:br>
              <a:rPr lang="es-UY" sz="3600" dirty="0" smtClean="0"/>
            </a:br>
            <a:r>
              <a:rPr lang="es-UY" sz="3600" dirty="0" smtClean="0"/>
              <a:t>y </a:t>
            </a:r>
            <a:br>
              <a:rPr lang="es-UY" sz="3600" dirty="0" smtClean="0"/>
            </a:br>
            <a:r>
              <a:rPr lang="es-UY" sz="3600" dirty="0" smtClean="0"/>
              <a:t>programación de la semana 12  de 2015      V1</a:t>
            </a:r>
            <a:br>
              <a:rPr lang="es-UY" sz="3600" dirty="0" smtClean="0"/>
            </a:br>
            <a:r>
              <a:rPr lang="es-UY" sz="3600" dirty="0" smtClean="0"/>
              <a:t/>
            </a:r>
            <a:br>
              <a:rPr lang="es-UY" sz="3600" dirty="0" smtClean="0"/>
            </a:br>
            <a:endParaRPr lang="es-ES" sz="3600" dirty="0" smtClean="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Título"/>
          <p:cNvSpPr>
            <a:spLocks noGrp="1"/>
          </p:cNvSpPr>
          <p:nvPr>
            <p:ph type="title"/>
          </p:nvPr>
        </p:nvSpPr>
        <p:spPr>
          <a:xfrm>
            <a:off x="685800" y="381000"/>
            <a:ext cx="7772400" cy="609600"/>
          </a:xfrm>
        </p:spPr>
        <p:txBody>
          <a:bodyPr/>
          <a:lstStyle/>
          <a:p>
            <a:r>
              <a:rPr lang="es-UY" smtClean="0"/>
              <a:t>Evolución de la demanda</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22772"/>
            <a:ext cx="8686800" cy="4259551"/>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1 Título"/>
          <p:cNvSpPr>
            <a:spLocks noGrp="1"/>
          </p:cNvSpPr>
          <p:nvPr>
            <p:ph type="title"/>
          </p:nvPr>
        </p:nvSpPr>
        <p:spPr>
          <a:xfrm>
            <a:off x="685800" y="152400"/>
            <a:ext cx="7772400" cy="1143000"/>
          </a:xfrm>
        </p:spPr>
        <p:txBody>
          <a:bodyPr/>
          <a:lstStyle/>
          <a:p>
            <a:r>
              <a:rPr lang="es-UY" sz="2400" smtClean="0"/>
              <a:t>COMPARATIVO DE APORTES DE CENTRALES HIDRAULICAS</a:t>
            </a:r>
            <a:r>
              <a:rPr lang="es-UY" smtClean="0"/>
              <a:t/>
            </a:r>
            <a:br>
              <a:rPr lang="es-UY" smtClean="0"/>
            </a:br>
            <a:r>
              <a:rPr lang="es-UY" sz="2000" smtClean="0"/>
              <a:t>SALTO GRANDE</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813064"/>
            <a:ext cx="3914775" cy="3400425"/>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813064"/>
            <a:ext cx="3952875" cy="3409950"/>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Título"/>
          <p:cNvSpPr>
            <a:spLocks noGrp="1"/>
          </p:cNvSpPr>
          <p:nvPr>
            <p:ph type="title"/>
          </p:nvPr>
        </p:nvSpPr>
        <p:spPr>
          <a:xfrm>
            <a:off x="0" y="0"/>
            <a:ext cx="1524000" cy="2362200"/>
          </a:xfrm>
        </p:spPr>
        <p:txBody>
          <a:bodyPr/>
          <a:lstStyle/>
          <a:p>
            <a:r>
              <a:rPr lang="es-UY" sz="2800" smtClean="0"/>
              <a:t>RIO NEGRO</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1682" y="304800"/>
            <a:ext cx="6921987" cy="6400800"/>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2E9F721F-29A7-487D-A18B-01AFCB771C1D}" type="slidenum">
              <a:rPr lang="es-ES"/>
              <a:pPr algn="r"/>
              <a:t>13</a:t>
            </a:fld>
            <a:endParaRPr lang="es-ES"/>
          </a:p>
        </p:txBody>
      </p:sp>
      <p:sp>
        <p:nvSpPr>
          <p:cNvPr id="43010"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F908E4EE-F162-4985-B124-DFC9B8611422}" type="datetime1">
              <a:rPr lang="es-ES"/>
              <a:pPr/>
              <a:t>20/03/2015</a:t>
            </a:fld>
            <a:endParaRPr lang="es-ES"/>
          </a:p>
        </p:txBody>
      </p:sp>
      <p:sp>
        <p:nvSpPr>
          <p:cNvPr id="43011"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2AF5AD1C-177E-486D-B29D-51EFDCFA17D0}" type="slidenum">
              <a:rPr lang="es-ES"/>
              <a:pPr algn="r"/>
              <a:t>13</a:t>
            </a:fld>
            <a:endParaRPr lang="es-ES"/>
          </a:p>
        </p:txBody>
      </p:sp>
      <p:sp>
        <p:nvSpPr>
          <p:cNvPr id="43012" name="Rectangle 4"/>
          <p:cNvSpPr>
            <a:spLocks noGrp="1" noChangeArrowheads="1"/>
          </p:cNvSpPr>
          <p:nvPr>
            <p:ph type="title" idx="4294967295"/>
          </p:nvPr>
        </p:nvSpPr>
        <p:spPr>
          <a:xfrm>
            <a:off x="250825" y="2636838"/>
            <a:ext cx="8229600" cy="952500"/>
          </a:xfrm>
        </p:spPr>
        <p:txBody>
          <a:bodyPr/>
          <a:lstStyle/>
          <a:p>
            <a:r>
              <a:rPr lang="es-UY" sz="3600" smtClean="0"/>
              <a:t>Semana próxima</a:t>
            </a:r>
            <a:endParaRPr lang="es-ES" sz="360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Título"/>
          <p:cNvSpPr>
            <a:spLocks noGrp="1"/>
          </p:cNvSpPr>
          <p:nvPr>
            <p:ph type="title"/>
          </p:nvPr>
        </p:nvSpPr>
        <p:spPr>
          <a:xfrm>
            <a:off x="685800" y="381000"/>
            <a:ext cx="7772400" cy="1143000"/>
          </a:xfrm>
        </p:spPr>
        <p:txBody>
          <a:bodyPr/>
          <a:lstStyle/>
          <a:p>
            <a:r>
              <a:rPr lang="es-UY" sz="2400" smtClean="0"/>
              <a:t>Previsión temperaturas (Accuweather, viernes)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676400"/>
            <a:ext cx="6122391" cy="1752600"/>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764" y="3566002"/>
            <a:ext cx="6127027" cy="1767998"/>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1 Título"/>
          <p:cNvSpPr>
            <a:spLocks noGrp="1"/>
          </p:cNvSpPr>
          <p:nvPr>
            <p:ph type="title"/>
          </p:nvPr>
        </p:nvSpPr>
        <p:spPr>
          <a:xfrm>
            <a:off x="685800" y="228600"/>
            <a:ext cx="7772400" cy="1143000"/>
          </a:xfrm>
        </p:spPr>
        <p:txBody>
          <a:bodyPr/>
          <a:lstStyle/>
          <a:p>
            <a:r>
              <a:rPr lang="es-UY" sz="2400" smtClean="0"/>
              <a:t>Precipitaciones previstas para los próximos días, Fuente CPTEC (VIERNES)</a:t>
            </a:r>
          </a:p>
        </p:txBody>
      </p:sp>
      <p:pic>
        <p:nvPicPr>
          <p:cNvPr id="820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3825875" cy="4789488"/>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95400"/>
            <a:ext cx="3832225" cy="4810125"/>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3105" y="1295400"/>
            <a:ext cx="3846513" cy="4810125"/>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4"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1308100"/>
            <a:ext cx="3854450" cy="4797425"/>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5"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3937" y="1288256"/>
            <a:ext cx="3840163" cy="4803775"/>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6"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50343" y="1306929"/>
            <a:ext cx="3840163" cy="4803775"/>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7"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0400" y="1295400"/>
            <a:ext cx="3825875" cy="4803775"/>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201"/>
                                        </p:tgtEl>
                                        <p:attrNameLst>
                                          <p:attrName>style.visibility</p:attrName>
                                        </p:attrNameLst>
                                      </p:cBhvr>
                                      <p:to>
                                        <p:strVal val="visible"/>
                                      </p:to>
                                    </p:set>
                                    <p:anim calcmode="lin" valueType="num">
                                      <p:cBhvr additive="base">
                                        <p:cTn id="7" dur="500" fill="hold"/>
                                        <p:tgtEl>
                                          <p:spTgt spid="8201"/>
                                        </p:tgtEl>
                                        <p:attrNameLst>
                                          <p:attrName>ppt_x</p:attrName>
                                        </p:attrNameLst>
                                      </p:cBhvr>
                                      <p:tavLst>
                                        <p:tav tm="0">
                                          <p:val>
                                            <p:strVal val="#ppt_x"/>
                                          </p:val>
                                        </p:tav>
                                        <p:tav tm="100000">
                                          <p:val>
                                            <p:strVal val="#ppt_x"/>
                                          </p:val>
                                        </p:tav>
                                      </p:tavLst>
                                    </p:anim>
                                    <p:anim calcmode="lin" valueType="num">
                                      <p:cBhvr additive="base">
                                        <p:cTn id="8" dur="500" fill="hold"/>
                                        <p:tgtEl>
                                          <p:spTgt spid="820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202"/>
                                        </p:tgtEl>
                                        <p:attrNameLst>
                                          <p:attrName>style.visibility</p:attrName>
                                        </p:attrNameLst>
                                      </p:cBhvr>
                                      <p:to>
                                        <p:strVal val="visible"/>
                                      </p:to>
                                    </p:set>
                                    <p:anim calcmode="lin" valueType="num">
                                      <p:cBhvr additive="base">
                                        <p:cTn id="13" dur="500" fill="hold"/>
                                        <p:tgtEl>
                                          <p:spTgt spid="8202"/>
                                        </p:tgtEl>
                                        <p:attrNameLst>
                                          <p:attrName>ppt_x</p:attrName>
                                        </p:attrNameLst>
                                      </p:cBhvr>
                                      <p:tavLst>
                                        <p:tav tm="0">
                                          <p:val>
                                            <p:strVal val="#ppt_x"/>
                                          </p:val>
                                        </p:tav>
                                        <p:tav tm="100000">
                                          <p:val>
                                            <p:strVal val="#ppt_x"/>
                                          </p:val>
                                        </p:tav>
                                      </p:tavLst>
                                    </p:anim>
                                    <p:anim calcmode="lin" valueType="num">
                                      <p:cBhvr additive="base">
                                        <p:cTn id="14" dur="500" fill="hold"/>
                                        <p:tgtEl>
                                          <p:spTgt spid="820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203"/>
                                        </p:tgtEl>
                                        <p:attrNameLst>
                                          <p:attrName>style.visibility</p:attrName>
                                        </p:attrNameLst>
                                      </p:cBhvr>
                                      <p:to>
                                        <p:strVal val="visible"/>
                                      </p:to>
                                    </p:set>
                                    <p:anim calcmode="lin" valueType="num">
                                      <p:cBhvr additive="base">
                                        <p:cTn id="19" dur="500" fill="hold"/>
                                        <p:tgtEl>
                                          <p:spTgt spid="8203"/>
                                        </p:tgtEl>
                                        <p:attrNameLst>
                                          <p:attrName>ppt_x</p:attrName>
                                        </p:attrNameLst>
                                      </p:cBhvr>
                                      <p:tavLst>
                                        <p:tav tm="0">
                                          <p:val>
                                            <p:strVal val="#ppt_x"/>
                                          </p:val>
                                        </p:tav>
                                        <p:tav tm="100000">
                                          <p:val>
                                            <p:strVal val="#ppt_x"/>
                                          </p:val>
                                        </p:tav>
                                      </p:tavLst>
                                    </p:anim>
                                    <p:anim calcmode="lin" valueType="num">
                                      <p:cBhvr additive="base">
                                        <p:cTn id="20" dur="500" fill="hold"/>
                                        <p:tgtEl>
                                          <p:spTgt spid="820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204"/>
                                        </p:tgtEl>
                                        <p:attrNameLst>
                                          <p:attrName>style.visibility</p:attrName>
                                        </p:attrNameLst>
                                      </p:cBhvr>
                                      <p:to>
                                        <p:strVal val="visible"/>
                                      </p:to>
                                    </p:set>
                                    <p:anim calcmode="lin" valueType="num">
                                      <p:cBhvr additive="base">
                                        <p:cTn id="25" dur="500" fill="hold"/>
                                        <p:tgtEl>
                                          <p:spTgt spid="8204"/>
                                        </p:tgtEl>
                                        <p:attrNameLst>
                                          <p:attrName>ppt_x</p:attrName>
                                        </p:attrNameLst>
                                      </p:cBhvr>
                                      <p:tavLst>
                                        <p:tav tm="0">
                                          <p:val>
                                            <p:strVal val="#ppt_x"/>
                                          </p:val>
                                        </p:tav>
                                        <p:tav tm="100000">
                                          <p:val>
                                            <p:strVal val="#ppt_x"/>
                                          </p:val>
                                        </p:tav>
                                      </p:tavLst>
                                    </p:anim>
                                    <p:anim calcmode="lin" valueType="num">
                                      <p:cBhvr additive="base">
                                        <p:cTn id="26" dur="500" fill="hold"/>
                                        <p:tgtEl>
                                          <p:spTgt spid="820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205"/>
                                        </p:tgtEl>
                                        <p:attrNameLst>
                                          <p:attrName>style.visibility</p:attrName>
                                        </p:attrNameLst>
                                      </p:cBhvr>
                                      <p:to>
                                        <p:strVal val="visible"/>
                                      </p:to>
                                    </p:set>
                                    <p:anim calcmode="lin" valueType="num">
                                      <p:cBhvr additive="base">
                                        <p:cTn id="31" dur="500" fill="hold"/>
                                        <p:tgtEl>
                                          <p:spTgt spid="8205"/>
                                        </p:tgtEl>
                                        <p:attrNameLst>
                                          <p:attrName>ppt_x</p:attrName>
                                        </p:attrNameLst>
                                      </p:cBhvr>
                                      <p:tavLst>
                                        <p:tav tm="0">
                                          <p:val>
                                            <p:strVal val="#ppt_x"/>
                                          </p:val>
                                        </p:tav>
                                        <p:tav tm="100000">
                                          <p:val>
                                            <p:strVal val="#ppt_x"/>
                                          </p:val>
                                        </p:tav>
                                      </p:tavLst>
                                    </p:anim>
                                    <p:anim calcmode="lin" valueType="num">
                                      <p:cBhvr additive="base">
                                        <p:cTn id="32" dur="500" fill="hold"/>
                                        <p:tgtEl>
                                          <p:spTgt spid="820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206"/>
                                        </p:tgtEl>
                                        <p:attrNameLst>
                                          <p:attrName>style.visibility</p:attrName>
                                        </p:attrNameLst>
                                      </p:cBhvr>
                                      <p:to>
                                        <p:strVal val="visible"/>
                                      </p:to>
                                    </p:set>
                                    <p:anim calcmode="lin" valueType="num">
                                      <p:cBhvr additive="base">
                                        <p:cTn id="37" dur="500" fill="hold"/>
                                        <p:tgtEl>
                                          <p:spTgt spid="8206"/>
                                        </p:tgtEl>
                                        <p:attrNameLst>
                                          <p:attrName>ppt_x</p:attrName>
                                        </p:attrNameLst>
                                      </p:cBhvr>
                                      <p:tavLst>
                                        <p:tav tm="0">
                                          <p:val>
                                            <p:strVal val="#ppt_x"/>
                                          </p:val>
                                        </p:tav>
                                        <p:tav tm="100000">
                                          <p:val>
                                            <p:strVal val="#ppt_x"/>
                                          </p:val>
                                        </p:tav>
                                      </p:tavLst>
                                    </p:anim>
                                    <p:anim calcmode="lin" valueType="num">
                                      <p:cBhvr additive="base">
                                        <p:cTn id="38" dur="500" fill="hold"/>
                                        <p:tgtEl>
                                          <p:spTgt spid="820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207"/>
                                        </p:tgtEl>
                                        <p:attrNameLst>
                                          <p:attrName>style.visibility</p:attrName>
                                        </p:attrNameLst>
                                      </p:cBhvr>
                                      <p:to>
                                        <p:strVal val="visible"/>
                                      </p:to>
                                    </p:set>
                                    <p:anim calcmode="lin" valueType="num">
                                      <p:cBhvr additive="base">
                                        <p:cTn id="43" dur="500" fill="hold"/>
                                        <p:tgtEl>
                                          <p:spTgt spid="8207"/>
                                        </p:tgtEl>
                                        <p:attrNameLst>
                                          <p:attrName>ppt_x</p:attrName>
                                        </p:attrNameLst>
                                      </p:cBhvr>
                                      <p:tavLst>
                                        <p:tav tm="0">
                                          <p:val>
                                            <p:strVal val="#ppt_x"/>
                                          </p:val>
                                        </p:tav>
                                        <p:tav tm="100000">
                                          <p:val>
                                            <p:strVal val="#ppt_x"/>
                                          </p:val>
                                        </p:tav>
                                      </p:tavLst>
                                    </p:anim>
                                    <p:anim calcmode="lin" valueType="num">
                                      <p:cBhvr additive="base">
                                        <p:cTn id="44" dur="500" fill="hold"/>
                                        <p:tgtEl>
                                          <p:spTgt spid="82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52388" y="-76200"/>
            <a:ext cx="9072562" cy="1258888"/>
          </a:xfrm>
          <a:prstGeom prst="rect">
            <a:avLst/>
          </a:prstGeom>
          <a:noFill/>
          <a:ln w="9525">
            <a:noFill/>
            <a:round/>
            <a:headEnd/>
            <a:tailEnd/>
          </a:ln>
        </p:spPr>
        <p:txBody>
          <a:bodyPr lIns="90000" tIns="90864" rIns="90000" bIns="45000" anchor="ctr"/>
          <a:lstStyle/>
          <a:p>
            <a:pPr algn="ctr" defTabSz="449263" hangingPunct="0">
              <a:tabLst>
                <a:tab pos="723900" algn="l"/>
                <a:tab pos="1447800" algn="l"/>
                <a:tab pos="2171700" algn="l"/>
                <a:tab pos="2894013" algn="l"/>
                <a:tab pos="3617913" algn="l"/>
                <a:tab pos="4343400" algn="l"/>
                <a:tab pos="5067300" algn="l"/>
                <a:tab pos="5791200" algn="l"/>
                <a:tab pos="6515100" algn="l"/>
                <a:tab pos="7237413" algn="l"/>
                <a:tab pos="7961313" algn="l"/>
                <a:tab pos="8686800" algn="l"/>
              </a:tabLst>
            </a:pPr>
            <a:r>
              <a:rPr lang="es-ES" altLang="es-UY" sz="2400" b="1">
                <a:solidFill>
                  <a:srgbClr val="FF9900"/>
                </a:solidFill>
                <a:latin typeface="Tahoma" pitchFamily="34" charset="0"/>
              </a:rPr>
              <a:t>Acumulados previstos próximos 5 días</a:t>
            </a:r>
          </a:p>
        </p:txBody>
      </p:sp>
      <p:sp>
        <p:nvSpPr>
          <p:cNvPr id="46082" name="3 Marcador de texto"/>
          <p:cNvSpPr>
            <a:spLocks/>
          </p:cNvSpPr>
          <p:nvPr/>
        </p:nvSpPr>
        <p:spPr bwMode="auto">
          <a:xfrm>
            <a:off x="381000" y="1085850"/>
            <a:ext cx="4452937" cy="704850"/>
          </a:xfrm>
          <a:prstGeom prst="rect">
            <a:avLst/>
          </a:prstGeom>
          <a:noFill/>
          <a:ln w="9525">
            <a:noFill/>
            <a:round/>
            <a:headEnd/>
            <a:tailEnd/>
          </a:ln>
        </p:spPr>
        <p:txBody>
          <a:bodyPr lIns="0" tIns="52416" rIns="0" bIns="0" anchor="b"/>
          <a:lstStyle/>
          <a:p>
            <a:pPr algn="ctr" defTabSz="449263" eaLnBrk="0" hangingPunct="0">
              <a:spcBef>
                <a:spcPct val="20000"/>
              </a:spcBef>
            </a:pPr>
            <a:r>
              <a:rPr lang="es-UY" sz="2000" b="1" dirty="0">
                <a:solidFill>
                  <a:schemeClr val="accent2"/>
                </a:solidFill>
                <a:latin typeface="Tahoma" pitchFamily="34" charset="0"/>
              </a:rPr>
              <a:t>INMET		</a:t>
            </a:r>
          </a:p>
        </p:txBody>
      </p:sp>
      <p:sp>
        <p:nvSpPr>
          <p:cNvPr id="46083" name="5 Marcador de texto"/>
          <p:cNvSpPr>
            <a:spLocks/>
          </p:cNvSpPr>
          <p:nvPr/>
        </p:nvSpPr>
        <p:spPr bwMode="auto">
          <a:xfrm>
            <a:off x="4687888" y="1047750"/>
            <a:ext cx="4456112" cy="704850"/>
          </a:xfrm>
          <a:prstGeom prst="rect">
            <a:avLst/>
          </a:prstGeom>
          <a:noFill/>
          <a:ln w="9525">
            <a:noFill/>
            <a:round/>
            <a:headEnd/>
            <a:tailEnd/>
          </a:ln>
        </p:spPr>
        <p:txBody>
          <a:bodyPr lIns="0" tIns="52416" rIns="0" bIns="0" anchor="b"/>
          <a:lstStyle/>
          <a:p>
            <a:pPr algn="ctr" defTabSz="449263" eaLnBrk="0" hangingPunct="0">
              <a:spcBef>
                <a:spcPct val="20000"/>
              </a:spcBef>
            </a:pPr>
            <a:r>
              <a:rPr lang="es-UY" sz="2000" b="1">
                <a:solidFill>
                  <a:schemeClr val="accent2"/>
                </a:solidFill>
                <a:latin typeface="Tahoma" pitchFamily="34" charset="0"/>
              </a:rPr>
              <a:t>CPTEC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3937" y="1896120"/>
            <a:ext cx="3640137" cy="4410075"/>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896120"/>
            <a:ext cx="3640137" cy="4418953"/>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Título"/>
          <p:cNvSpPr>
            <a:spLocks noGrp="1"/>
          </p:cNvSpPr>
          <p:nvPr>
            <p:ph type="title"/>
          </p:nvPr>
        </p:nvSpPr>
        <p:spPr>
          <a:xfrm>
            <a:off x="593725" y="228600"/>
            <a:ext cx="7772400" cy="838200"/>
          </a:xfrm>
        </p:spPr>
        <p:txBody>
          <a:bodyPr/>
          <a:lstStyle/>
          <a:p>
            <a:r>
              <a:rPr lang="es-UY" dirty="0" smtClean="0"/>
              <a:t>Previsión aportes Salto Grande (Fuente CTM, viernes)</a:t>
            </a:r>
          </a:p>
        </p:txBody>
      </p:sp>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676400"/>
            <a:ext cx="6858000" cy="3335054"/>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C812609A-79FF-4929-AF0D-541202DAB362}" type="slidenum">
              <a:rPr lang="es-ES"/>
              <a:pPr algn="r"/>
              <a:t>18</a:t>
            </a:fld>
            <a:endParaRPr lang="es-ES"/>
          </a:p>
        </p:txBody>
      </p:sp>
      <p:sp>
        <p:nvSpPr>
          <p:cNvPr id="48130"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4525E201-9AD1-49DE-A417-79FD63B38774}" type="datetime1">
              <a:rPr lang="es-ES"/>
              <a:pPr/>
              <a:t>20/03/2015</a:t>
            </a:fld>
            <a:endParaRPr lang="es-ES"/>
          </a:p>
        </p:txBody>
      </p:sp>
      <p:sp>
        <p:nvSpPr>
          <p:cNvPr id="48131"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CA294066-14C3-46FD-BC91-A35E0052733E}" type="slidenum">
              <a:rPr lang="es-ES"/>
              <a:pPr algn="r"/>
              <a:t>18</a:t>
            </a:fld>
            <a:endParaRPr lang="es-ES"/>
          </a:p>
        </p:txBody>
      </p:sp>
      <p:sp>
        <p:nvSpPr>
          <p:cNvPr id="48132" name="Rectangle 2"/>
          <p:cNvSpPr>
            <a:spLocks noGrp="1" noChangeArrowheads="1"/>
          </p:cNvSpPr>
          <p:nvPr>
            <p:ph type="title" idx="4294967295"/>
          </p:nvPr>
        </p:nvSpPr>
        <p:spPr>
          <a:xfrm>
            <a:off x="323850" y="2492375"/>
            <a:ext cx="8229600" cy="1143000"/>
          </a:xfrm>
        </p:spPr>
        <p:txBody>
          <a:bodyPr/>
          <a:lstStyle/>
          <a:p>
            <a:r>
              <a:rPr lang="es-UY" sz="3600" dirty="0" smtClean="0"/>
              <a:t>Programación semanal</a:t>
            </a:r>
            <a:br>
              <a:rPr lang="es-UY" sz="3600" dirty="0" smtClean="0"/>
            </a:br>
            <a:r>
              <a:rPr lang="es-UY" sz="3600" dirty="0" smtClean="0"/>
              <a:t>2015-12</a:t>
            </a:r>
            <a:br>
              <a:rPr lang="es-UY" sz="3600" dirty="0" smtClean="0"/>
            </a:br>
            <a:endParaRPr lang="es-ES" sz="3600" dirty="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idx="4294967295"/>
          </p:nvPr>
        </p:nvSpPr>
        <p:spPr>
          <a:xfrm>
            <a:off x="0" y="304800"/>
            <a:ext cx="8991600" cy="431800"/>
          </a:xfrm>
        </p:spPr>
        <p:txBody>
          <a:bodyPr/>
          <a:lstStyle/>
          <a:p>
            <a:r>
              <a:rPr lang="es-MX" sz="2800" smtClean="0"/>
              <a:t>Clase hidrológica, calculada con aportes sin lluvias previstas</a:t>
            </a:r>
            <a:endParaRPr lang="es-ES" sz="2800" smtClean="0"/>
          </a:p>
        </p:txBody>
      </p:sp>
      <p:sp>
        <p:nvSpPr>
          <p:cNvPr id="50178" name="Rectangle 3"/>
          <p:cNvSpPr>
            <a:spLocks noGrp="1" noChangeArrowheads="1"/>
          </p:cNvSpPr>
          <p:nvPr>
            <p:ph type="body" idx="4294967295"/>
          </p:nvPr>
        </p:nvSpPr>
        <p:spPr>
          <a:xfrm>
            <a:off x="-9525" y="990600"/>
            <a:ext cx="8991600" cy="914400"/>
          </a:xfrm>
        </p:spPr>
        <p:txBody>
          <a:bodyPr/>
          <a:lstStyle/>
          <a:p>
            <a:pPr>
              <a:lnSpc>
                <a:spcPct val="80000"/>
              </a:lnSpc>
            </a:pPr>
            <a:r>
              <a:rPr lang="es-UY" sz="1400" b="1" dirty="0" smtClean="0">
                <a:solidFill>
                  <a:schemeClr val="tx1"/>
                </a:solidFill>
              </a:rPr>
              <a:t>Clase hidrológica:  5 por 4 semanas </a:t>
            </a:r>
          </a:p>
          <a:p>
            <a:pPr algn="just">
              <a:spcBef>
                <a:spcPts val="600"/>
              </a:spcBef>
              <a:spcAft>
                <a:spcPts val="0"/>
              </a:spcAft>
            </a:pPr>
            <a:r>
              <a:rPr lang="es-UY" sz="1400" b="1" dirty="0" smtClean="0">
                <a:solidFill>
                  <a:schemeClr val="tx1"/>
                </a:solidFill>
              </a:rPr>
              <a:t>Stock </a:t>
            </a:r>
            <a:r>
              <a:rPr lang="es-ES" sz="1400" b="1" dirty="0" smtClean="0">
                <a:solidFill>
                  <a:schemeClr val="tx1"/>
                </a:solidFill>
              </a:rPr>
              <a:t>stock 6 (77.62 </a:t>
            </a:r>
            <a:r>
              <a:rPr lang="es-ES" sz="1400" b="1" dirty="0">
                <a:solidFill>
                  <a:schemeClr val="tx1"/>
                </a:solidFill>
              </a:rPr>
              <a:t>m a 78.56 m</a:t>
            </a:r>
            <a:r>
              <a:rPr lang="es-ES" sz="1400" b="1" dirty="0" smtClean="0">
                <a:solidFill>
                  <a:schemeClr val="tx1"/>
                </a:solidFill>
              </a:rPr>
              <a:t>) </a:t>
            </a:r>
            <a:r>
              <a:rPr lang="es-UY" sz="1400" b="1" dirty="0" smtClean="0">
                <a:solidFill>
                  <a:schemeClr val="tx1"/>
                </a:solidFill>
              </a:rPr>
              <a:t>cota inicio semana de 78.3 m</a:t>
            </a:r>
          </a:p>
          <a:p>
            <a:pPr>
              <a:lnSpc>
                <a:spcPct val="80000"/>
              </a:lnSpc>
            </a:pPr>
            <a:r>
              <a:rPr lang="es-UY" sz="1400" b="1" dirty="0" smtClean="0">
                <a:solidFill>
                  <a:schemeClr val="tx1"/>
                </a:solidFill>
              </a:rPr>
              <a:t>No aplica CAR</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095" y="1905000"/>
            <a:ext cx="7772400" cy="4732699"/>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DCC45E25-4A21-4E1E-B177-F81C1A174C54}" type="slidenum">
              <a:rPr lang="es-ES"/>
              <a:pPr algn="r"/>
              <a:t>2</a:t>
            </a:fld>
            <a:endParaRPr lang="es-ES" dirty="0"/>
          </a:p>
        </p:txBody>
      </p:sp>
      <p:sp>
        <p:nvSpPr>
          <p:cNvPr id="2969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4E5224A9-A006-4FDE-973A-063C1214CA2C}" type="datetime1">
              <a:rPr lang="es-ES"/>
              <a:pPr/>
              <a:t>20/03/2015</a:t>
            </a:fld>
            <a:endParaRPr lang="es-ES" dirty="0"/>
          </a:p>
        </p:txBody>
      </p:sp>
      <p:sp>
        <p:nvSpPr>
          <p:cNvPr id="2969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026C307A-8C3B-48C1-A9DD-D447147327E3}" type="slidenum">
              <a:rPr lang="es-ES"/>
              <a:pPr algn="r"/>
              <a:t>2</a:t>
            </a:fld>
            <a:endParaRPr lang="es-ES" dirty="0"/>
          </a:p>
        </p:txBody>
      </p:sp>
      <p:sp>
        <p:nvSpPr>
          <p:cNvPr id="29700" name="Rectangle 2"/>
          <p:cNvSpPr>
            <a:spLocks noGrp="1" noChangeArrowheads="1"/>
          </p:cNvSpPr>
          <p:nvPr>
            <p:ph type="title" idx="4294967295"/>
          </p:nvPr>
        </p:nvSpPr>
        <p:spPr>
          <a:xfrm>
            <a:off x="250825" y="1700213"/>
            <a:ext cx="8218488" cy="2722562"/>
          </a:xfrm>
        </p:spPr>
        <p:txBody>
          <a:bodyPr/>
          <a:lstStyle/>
          <a:p>
            <a:r>
              <a:rPr lang="es-UY" dirty="0" smtClean="0"/>
              <a:t>Resultados de la semana en curso:</a:t>
            </a:r>
            <a:br>
              <a:rPr lang="es-UY" dirty="0" smtClean="0"/>
            </a:br>
            <a:r>
              <a:rPr lang="es-UY" sz="2400" dirty="0" smtClean="0"/>
              <a:t>Comentarios generales</a:t>
            </a:r>
            <a:endParaRPr lang="es-ES" sz="2400"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6537325" y="1219200"/>
            <a:ext cx="2817813" cy="1905000"/>
          </a:xfrm>
        </p:spPr>
        <p:txBody>
          <a:bodyPr/>
          <a:lstStyle/>
          <a:p>
            <a:r>
              <a:rPr lang="es-MX" sz="2800" smtClean="0"/>
              <a:t>COSTO GENERACIÓN TÉRMICA</a:t>
            </a:r>
            <a:endParaRPr lang="es-ES" sz="2800" smtClean="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238124"/>
            <a:ext cx="6172200" cy="4706655"/>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657182"/>
            <a:ext cx="4611950" cy="3083080"/>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p:cNvSpPr>
            <a:spLocks noGrp="1" noChangeArrowheads="1"/>
          </p:cNvSpPr>
          <p:nvPr>
            <p:ph type="title"/>
          </p:nvPr>
        </p:nvSpPr>
        <p:spPr>
          <a:xfrm>
            <a:off x="381000" y="152400"/>
            <a:ext cx="8534400" cy="914400"/>
          </a:xfrm>
        </p:spPr>
        <p:txBody>
          <a:bodyPr/>
          <a:lstStyle/>
          <a:p>
            <a:r>
              <a:rPr lang="es-MX" sz="2400" smtClean="0"/>
              <a:t>PREVISIÓN DE MANTENIMIENTOS</a:t>
            </a:r>
            <a:endParaRPr lang="es-ES" sz="2400" smtClean="0"/>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990600"/>
            <a:ext cx="8888413" cy="4289941"/>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1 Título"/>
          <p:cNvSpPr>
            <a:spLocks noGrp="1"/>
          </p:cNvSpPr>
          <p:nvPr>
            <p:ph type="title"/>
          </p:nvPr>
        </p:nvSpPr>
        <p:spPr/>
        <p:txBody>
          <a:bodyPr/>
          <a:lstStyle/>
          <a:p>
            <a:r>
              <a:rPr lang="es-UY" sz="4000" smtClean="0"/>
              <a:t>MODELOS</a:t>
            </a:r>
          </a:p>
        </p:txBody>
      </p:sp>
    </p:spTree>
  </p:cSld>
  <p:clrMapOvr>
    <a:masterClrMapping/>
  </p:clrMapOvr>
  <p:transition spd="slow">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1 Título"/>
          <p:cNvSpPr>
            <a:spLocks noGrp="1"/>
          </p:cNvSpPr>
          <p:nvPr>
            <p:ph type="title"/>
          </p:nvPr>
        </p:nvSpPr>
        <p:spPr/>
        <p:txBody>
          <a:bodyPr/>
          <a:lstStyle/>
          <a:p>
            <a:r>
              <a:rPr lang="es-UY" smtClean="0"/>
              <a:t>Opergen</a:t>
            </a:r>
          </a:p>
        </p:txBody>
      </p:sp>
    </p:spTree>
  </p:cSld>
  <p:clrMapOvr>
    <a:masterClrMapping/>
  </p:clrMapOvr>
  <p:transition spd="slow">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Título"/>
          <p:cNvSpPr>
            <a:spLocks noGrp="1"/>
          </p:cNvSpPr>
          <p:nvPr>
            <p:ph type="title"/>
          </p:nvPr>
        </p:nvSpPr>
        <p:spPr>
          <a:xfrm>
            <a:off x="685800" y="304800"/>
            <a:ext cx="7772400" cy="533400"/>
          </a:xfrm>
        </p:spPr>
        <p:txBody>
          <a:bodyPr/>
          <a:lstStyle/>
          <a:p>
            <a:r>
              <a:rPr lang="es-UY" smtClean="0"/>
              <a:t>Mediano plazo</a:t>
            </a: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914399"/>
            <a:ext cx="8610600" cy="5284579"/>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1 Título"/>
          <p:cNvSpPr>
            <a:spLocks noGrp="1"/>
          </p:cNvSpPr>
          <p:nvPr>
            <p:ph type="title"/>
          </p:nvPr>
        </p:nvSpPr>
        <p:spPr>
          <a:xfrm>
            <a:off x="381000" y="228600"/>
            <a:ext cx="8229600" cy="533400"/>
          </a:xfrm>
        </p:spPr>
        <p:txBody>
          <a:bodyPr/>
          <a:lstStyle/>
          <a:p>
            <a:r>
              <a:rPr lang="es-UY" dirty="0" smtClean="0"/>
              <a:t>Caso libre</a:t>
            </a: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95400"/>
            <a:ext cx="8852270" cy="4495800"/>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28600"/>
            <a:ext cx="8263186" cy="6273527"/>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1 Título"/>
          <p:cNvSpPr>
            <a:spLocks noGrp="1"/>
          </p:cNvSpPr>
          <p:nvPr>
            <p:ph type="title"/>
          </p:nvPr>
        </p:nvSpPr>
        <p:spPr>
          <a:xfrm>
            <a:off x="609600" y="1981200"/>
            <a:ext cx="7772400" cy="685800"/>
          </a:xfrm>
        </p:spPr>
        <p:txBody>
          <a:bodyPr/>
          <a:lstStyle/>
          <a:p>
            <a:r>
              <a:rPr lang="es-UY" dirty="0" smtClean="0"/>
              <a:t>SIMSEE</a:t>
            </a:r>
          </a:p>
        </p:txBody>
      </p:sp>
    </p:spTree>
  </p:cSld>
  <p:clrMapOvr>
    <a:masterClrMapping/>
  </p:clrMapOvr>
  <p:transition spd="slow">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Título"/>
          <p:cNvSpPr>
            <a:spLocks noGrp="1"/>
          </p:cNvSpPr>
          <p:nvPr>
            <p:ph type="title"/>
          </p:nvPr>
        </p:nvSpPr>
        <p:spPr>
          <a:xfrm>
            <a:off x="685800" y="152400"/>
            <a:ext cx="7772400" cy="685800"/>
          </a:xfrm>
        </p:spPr>
        <p:txBody>
          <a:bodyPr/>
          <a:lstStyle/>
          <a:p>
            <a:r>
              <a:rPr lang="es-UY" dirty="0" smtClean="0"/>
              <a:t>Caso 07-1 libre con 2 unidad en SG </a:t>
            </a:r>
            <a:r>
              <a:rPr lang="es-UY" dirty="0" err="1" smtClean="0"/>
              <a:t>indisp</a:t>
            </a:r>
            <a:r>
              <a:rPr lang="es-UY" dirty="0" smtClean="0"/>
              <a:t>. </a:t>
            </a:r>
          </a:p>
        </p:txBody>
      </p:sp>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142999"/>
            <a:ext cx="8534400" cy="4843371"/>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28600"/>
            <a:ext cx="8193829" cy="6565901"/>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70A58DC1-E993-4D5D-AB79-FA14585B997A}" type="slidenum">
              <a:rPr lang="es-ES">
                <a:solidFill>
                  <a:srgbClr val="FFFFFF"/>
                </a:solidFill>
              </a:rPr>
              <a:pPr algn="r"/>
              <a:t>3</a:t>
            </a:fld>
            <a:endParaRPr lang="es-ES" dirty="0">
              <a:solidFill>
                <a:srgbClr val="FFFFFF"/>
              </a:solidFill>
            </a:endParaRPr>
          </a:p>
        </p:txBody>
      </p:sp>
      <p:sp>
        <p:nvSpPr>
          <p:cNvPr id="30722"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FE7674A0-82B1-49C0-A453-739B44FDDDEF}" type="datetime1">
              <a:rPr lang="es-ES">
                <a:solidFill>
                  <a:srgbClr val="FFFFFF"/>
                </a:solidFill>
              </a:rPr>
              <a:pPr/>
              <a:t>20/03/2015</a:t>
            </a:fld>
            <a:endParaRPr lang="es-ES" dirty="0">
              <a:solidFill>
                <a:srgbClr val="FFFFFF"/>
              </a:solidFill>
            </a:endParaRPr>
          </a:p>
        </p:txBody>
      </p:sp>
      <p:sp>
        <p:nvSpPr>
          <p:cNvPr id="30723"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E94F089A-1E24-4414-9825-3482A9372A46}" type="slidenum">
              <a:rPr lang="es-ES">
                <a:solidFill>
                  <a:srgbClr val="FFFFFF"/>
                </a:solidFill>
              </a:rPr>
              <a:pPr algn="r"/>
              <a:t>3</a:t>
            </a:fld>
            <a:endParaRPr lang="es-ES" dirty="0">
              <a:solidFill>
                <a:srgbClr val="FFFFFF"/>
              </a:solidFill>
            </a:endParaRPr>
          </a:p>
        </p:txBody>
      </p:sp>
      <p:sp>
        <p:nvSpPr>
          <p:cNvPr id="30724" name="Rectangle 2"/>
          <p:cNvSpPr>
            <a:spLocks noGrp="1" noChangeArrowheads="1"/>
          </p:cNvSpPr>
          <p:nvPr>
            <p:ph type="title" idx="4294967295"/>
          </p:nvPr>
        </p:nvSpPr>
        <p:spPr>
          <a:xfrm>
            <a:off x="-609600" y="115888"/>
            <a:ext cx="10134600" cy="647700"/>
          </a:xfrm>
        </p:spPr>
        <p:txBody>
          <a:bodyPr/>
          <a:lstStyle/>
          <a:p>
            <a:r>
              <a:rPr lang="es-UY" sz="2800" dirty="0" smtClean="0"/>
              <a:t>Resumen general de la semana </a:t>
            </a:r>
            <a:br>
              <a:rPr lang="es-UY" sz="2800" dirty="0" smtClean="0"/>
            </a:br>
            <a:r>
              <a:rPr lang="es-UY" sz="2800" dirty="0" smtClean="0"/>
              <a:t>11/15 </a:t>
            </a:r>
            <a:endParaRPr lang="es-ES" sz="2800" dirty="0" smtClean="0"/>
          </a:p>
        </p:txBody>
      </p:sp>
      <p:sp>
        <p:nvSpPr>
          <p:cNvPr id="30725" name="Rectangle 3"/>
          <p:cNvSpPr>
            <a:spLocks noGrp="1" noChangeArrowheads="1"/>
          </p:cNvSpPr>
          <p:nvPr>
            <p:ph type="body" idx="4294967295"/>
          </p:nvPr>
        </p:nvSpPr>
        <p:spPr>
          <a:xfrm>
            <a:off x="28575" y="838200"/>
            <a:ext cx="8886825" cy="5883275"/>
          </a:xfrm>
        </p:spPr>
        <p:txBody>
          <a:bodyPr/>
          <a:lstStyle/>
          <a:p>
            <a:pPr algn="just">
              <a:spcBef>
                <a:spcPts val="600"/>
              </a:spcBef>
              <a:spcAft>
                <a:spcPts val="0"/>
              </a:spcAft>
            </a:pPr>
            <a:r>
              <a:rPr lang="es-ES" sz="2000" dirty="0">
                <a:latin typeface="Calibri"/>
                <a:ea typeface="Times New Roman"/>
                <a:cs typeface="Arial"/>
              </a:rPr>
              <a:t>Durante la semana el despacho ha sido con motores de Central Batlle en la base y el resto básicamente hidráulico. Siendo necesario despachar unidades térmicas para suministrar el pico de la tarde.</a:t>
            </a:r>
            <a:endParaRPr lang="es-UY" sz="2000" dirty="0">
              <a:latin typeface="Arial"/>
              <a:ea typeface="Times New Roman"/>
              <a:cs typeface="Times New Roman"/>
            </a:endParaRPr>
          </a:p>
          <a:p>
            <a:pPr algn="just">
              <a:spcBef>
                <a:spcPts val="600"/>
              </a:spcBef>
              <a:spcAft>
                <a:spcPts val="0"/>
              </a:spcAft>
            </a:pPr>
            <a:r>
              <a:rPr lang="es-ES" sz="2000" dirty="0">
                <a:latin typeface="Calibri"/>
                <a:ea typeface="Times New Roman"/>
                <a:cs typeface="Arial"/>
              </a:rPr>
              <a:t>No se produjeron precipitaciones</a:t>
            </a:r>
            <a:r>
              <a:rPr lang="es-ES" sz="2000" dirty="0" smtClean="0">
                <a:latin typeface="Calibri"/>
                <a:ea typeface="Times New Roman"/>
                <a:cs typeface="Arial"/>
              </a:rPr>
              <a:t>.</a:t>
            </a:r>
          </a:p>
          <a:p>
            <a:pPr algn="just">
              <a:spcBef>
                <a:spcPts val="600"/>
              </a:spcBef>
              <a:spcAft>
                <a:spcPts val="0"/>
              </a:spcAft>
            </a:pPr>
            <a:r>
              <a:rPr lang="es-ES" sz="2000" dirty="0" smtClean="0">
                <a:latin typeface="Calibri"/>
                <a:ea typeface="Times New Roman"/>
                <a:cs typeface="Arial"/>
              </a:rPr>
              <a:t>Se realizaron pruebas de APR</a:t>
            </a:r>
            <a:endParaRPr lang="es-UY" sz="2000" dirty="0">
              <a:latin typeface="Arial"/>
              <a:ea typeface="Times New Roman"/>
              <a:cs typeface="Times New Roman"/>
            </a:endParaRPr>
          </a:p>
          <a:p>
            <a:pPr algn="just">
              <a:spcBef>
                <a:spcPts val="600"/>
              </a:spcBef>
              <a:spcAft>
                <a:spcPts val="0"/>
              </a:spcAft>
            </a:pPr>
            <a:r>
              <a:rPr lang="es-ES" sz="2000" dirty="0">
                <a:latin typeface="Calibri"/>
                <a:ea typeface="Times New Roman"/>
                <a:cs typeface="Arial"/>
              </a:rPr>
              <a:t>Térmicas intento </a:t>
            </a:r>
            <a:r>
              <a:rPr lang="es-ES" sz="2000" dirty="0" smtClean="0">
                <a:latin typeface="Calibri"/>
                <a:ea typeface="Times New Roman"/>
                <a:cs typeface="Arial"/>
              </a:rPr>
              <a:t>arrancar </a:t>
            </a:r>
            <a:r>
              <a:rPr lang="es-ES" sz="2000" dirty="0">
                <a:latin typeface="Calibri"/>
                <a:ea typeface="Times New Roman"/>
                <a:cs typeface="Arial"/>
              </a:rPr>
              <a:t>la 5ta unidad de Central Batlle, no teniendo éxito. </a:t>
            </a:r>
            <a:endParaRPr lang="es-UY" sz="2000" dirty="0">
              <a:latin typeface="Arial"/>
              <a:ea typeface="Times New Roman"/>
              <a:cs typeface="Times New Roman"/>
            </a:endParaRPr>
          </a:p>
          <a:p>
            <a:pPr algn="just">
              <a:spcBef>
                <a:spcPts val="600"/>
              </a:spcBef>
              <a:spcAft>
                <a:spcPts val="0"/>
              </a:spcAft>
            </a:pPr>
            <a:r>
              <a:rPr lang="es-ES" sz="2000" dirty="0">
                <a:latin typeface="Calibri"/>
                <a:ea typeface="Times New Roman"/>
                <a:cs typeface="Arial"/>
              </a:rPr>
              <a:t>El </a:t>
            </a:r>
            <a:r>
              <a:rPr lang="es-ES" sz="2000" dirty="0" smtClean="0">
                <a:latin typeface="Calibri"/>
                <a:ea typeface="Times New Roman"/>
                <a:cs typeface="Arial"/>
              </a:rPr>
              <a:t>sábado </a:t>
            </a:r>
            <a:r>
              <a:rPr lang="es-ES" sz="2000" dirty="0">
                <a:latin typeface="Calibri"/>
                <a:ea typeface="Times New Roman"/>
                <a:cs typeface="Arial"/>
              </a:rPr>
              <a:t>se solicito a CAMMESA tomar potencia no utilizada de SG lo que derivo en no encender unidades de PTA.</a:t>
            </a:r>
          </a:p>
          <a:p>
            <a:pPr algn="just">
              <a:spcBef>
                <a:spcPts val="600"/>
              </a:spcBef>
              <a:spcAft>
                <a:spcPts val="0"/>
              </a:spcAft>
            </a:pPr>
            <a:r>
              <a:rPr lang="es-UY" sz="2000" dirty="0">
                <a:latin typeface="Calibri"/>
                <a:ea typeface="Times New Roman"/>
                <a:cs typeface="Arial"/>
              </a:rPr>
              <a:t>La demanda semanal será aproximadamente de 213 </a:t>
            </a:r>
            <a:r>
              <a:rPr lang="es-UY" sz="2000" dirty="0" err="1">
                <a:latin typeface="Calibri"/>
                <a:ea typeface="Times New Roman"/>
                <a:cs typeface="Arial"/>
              </a:rPr>
              <a:t>GWh</a:t>
            </a:r>
            <a:r>
              <a:rPr lang="es-UY" sz="2000" dirty="0">
                <a:latin typeface="Calibri"/>
                <a:ea typeface="Times New Roman"/>
                <a:cs typeface="Arial"/>
              </a:rPr>
              <a:t>.</a:t>
            </a:r>
          </a:p>
          <a:p>
            <a:pPr algn="just">
              <a:spcBef>
                <a:spcPts val="600"/>
              </a:spcBef>
              <a:spcAft>
                <a:spcPts val="0"/>
              </a:spcAft>
            </a:pPr>
            <a:r>
              <a:rPr lang="es-ES" sz="2000" dirty="0">
                <a:latin typeface="Calibri"/>
                <a:ea typeface="Times New Roman"/>
                <a:cs typeface="Arial"/>
              </a:rPr>
              <a:t>El promedio de aportes en SG será aprox. 2950 m3/s.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1 Título"/>
          <p:cNvSpPr>
            <a:spLocks noGrp="1"/>
          </p:cNvSpPr>
          <p:nvPr>
            <p:ph type="title"/>
          </p:nvPr>
        </p:nvSpPr>
        <p:spPr>
          <a:xfrm>
            <a:off x="0" y="76200"/>
            <a:ext cx="9144000" cy="762000"/>
          </a:xfrm>
        </p:spPr>
        <p:txBody>
          <a:bodyPr/>
          <a:lstStyle/>
          <a:p>
            <a:r>
              <a:rPr lang="es-UY" sz="2400" dirty="0" smtClean="0"/>
              <a:t>Ídem anterior, sin vertido en Terra y con cota mínima en Palmar de 37.15 m</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066800"/>
            <a:ext cx="8458200" cy="4800126"/>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52400"/>
            <a:ext cx="8153400" cy="6533504"/>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685800"/>
          </a:xfrm>
        </p:spPr>
        <p:txBody>
          <a:bodyPr/>
          <a:lstStyle/>
          <a:p>
            <a:r>
              <a:rPr lang="es-UY" dirty="0" smtClean="0"/>
              <a:t>Ídem caso 1 pero con ESHY 6</a:t>
            </a:r>
            <a:endParaRPr lang="es-UY"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71600"/>
            <a:ext cx="8686800" cy="4929860"/>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1400816"/>
      </p:ext>
    </p:extLst>
  </p:cSld>
  <p:clrMapOvr>
    <a:masterClrMapping/>
  </p:clrMapOvr>
  <p:transition spd="slow">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378041"/>
            <a:ext cx="7772400" cy="6228201"/>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9657777"/>
      </p:ext>
    </p:extLst>
  </p:cSld>
  <p:clrMapOvr>
    <a:masterClrMapping/>
  </p:clrMapOvr>
  <p:transition spd="slow">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457200"/>
            <a:ext cx="7772400" cy="304800"/>
          </a:xfrm>
        </p:spPr>
        <p:txBody>
          <a:bodyPr/>
          <a:lstStyle/>
          <a:p>
            <a:r>
              <a:rPr lang="es-UY" dirty="0" smtClean="0"/>
              <a:t>Mensual</a:t>
            </a:r>
            <a:endParaRPr lang="es-UY" dirty="0"/>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914399"/>
            <a:ext cx="7817748" cy="5858359"/>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7741831"/>
      </p:ext>
    </p:extLst>
  </p:cSld>
  <p:clrMapOvr>
    <a:masterClrMapping/>
  </p:clrMapOvr>
  <p:transition spd="slow">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D36BE538-395F-4688-A9DA-E96F6FD342A2}" type="slidenum">
              <a:rPr lang="es-ES"/>
              <a:pPr algn="r"/>
              <a:t>35</a:t>
            </a:fld>
            <a:endParaRPr lang="es-ES"/>
          </a:p>
        </p:txBody>
      </p:sp>
      <p:sp>
        <p:nvSpPr>
          <p:cNvPr id="67586"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D18B373D-A607-4B4D-BE21-CB905C38950F}" type="datetime1">
              <a:rPr lang="es-ES"/>
              <a:pPr/>
              <a:t>20/03/2015</a:t>
            </a:fld>
            <a:endParaRPr lang="es-ES"/>
          </a:p>
        </p:txBody>
      </p:sp>
      <p:sp>
        <p:nvSpPr>
          <p:cNvPr id="67587"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EA2FAF7C-924F-4C5D-BCD7-3DD5C8B85432}" type="slidenum">
              <a:rPr lang="es-ES"/>
              <a:pPr algn="r"/>
              <a:t>35</a:t>
            </a:fld>
            <a:endParaRPr lang="es-ES"/>
          </a:p>
        </p:txBody>
      </p:sp>
      <p:sp>
        <p:nvSpPr>
          <p:cNvPr id="67588" name="Rectangle 2"/>
          <p:cNvSpPr>
            <a:spLocks noGrp="1" noChangeArrowheads="1"/>
          </p:cNvSpPr>
          <p:nvPr>
            <p:ph type="title" idx="4294967295"/>
          </p:nvPr>
        </p:nvSpPr>
        <p:spPr>
          <a:xfrm>
            <a:off x="533400" y="2209800"/>
            <a:ext cx="8229600" cy="2176463"/>
          </a:xfrm>
        </p:spPr>
        <p:txBody>
          <a:bodyPr/>
          <a:lstStyle/>
          <a:p>
            <a:pPr algn="l"/>
            <a:r>
              <a:rPr lang="es-UY" sz="3600" dirty="0" smtClean="0"/>
              <a:t>Programa de generación de la semana 12/15:</a:t>
            </a:r>
            <a:br>
              <a:rPr lang="es-UY" sz="3600" dirty="0" smtClean="0"/>
            </a:br>
            <a:r>
              <a:rPr lang="es-UY" sz="3600" dirty="0" smtClean="0"/>
              <a:t/>
            </a:r>
            <a:br>
              <a:rPr lang="es-UY" sz="3600" dirty="0" smtClean="0"/>
            </a:br>
            <a:endParaRPr lang="es-ES" sz="2000" dirty="0" smtClean="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5800" y="381000"/>
            <a:ext cx="7772400" cy="533400"/>
          </a:xfrm>
        </p:spPr>
        <p:txBody>
          <a:bodyPr/>
          <a:lstStyle/>
          <a:p>
            <a:r>
              <a:rPr lang="es-UY" smtClean="0"/>
              <a:t>Programa semanal</a:t>
            </a:r>
            <a:br>
              <a:rPr lang="es-UY" smtClean="0"/>
            </a:br>
            <a:r>
              <a:rPr lang="es-UY" smtClean="0"/>
              <a:t>(jueves)</a:t>
            </a:r>
            <a:endParaRPr lang="es-ES" sz="1800" smtClean="0"/>
          </a:p>
        </p:txBody>
      </p:sp>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24" y="1676400"/>
            <a:ext cx="8609710" cy="2438400"/>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609600" y="228600"/>
            <a:ext cx="7772400" cy="685800"/>
          </a:xfrm>
        </p:spPr>
        <p:txBody>
          <a:bodyPr/>
          <a:lstStyle/>
          <a:p>
            <a:r>
              <a:rPr lang="es-UY" smtClean="0"/>
              <a:t>Programa semanal</a:t>
            </a:r>
            <a:br>
              <a:rPr lang="es-UY" smtClean="0"/>
            </a:br>
            <a:endParaRPr lang="es-ES" smtClean="0"/>
          </a:p>
        </p:txBody>
      </p:sp>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990600"/>
            <a:ext cx="8049694" cy="4800600"/>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685800" y="304800"/>
            <a:ext cx="7772400" cy="533400"/>
          </a:xfrm>
        </p:spPr>
        <p:txBody>
          <a:bodyPr/>
          <a:lstStyle/>
          <a:p>
            <a:r>
              <a:rPr lang="es-UY" smtClean="0"/>
              <a:t>Programa semanal</a:t>
            </a:r>
            <a:br>
              <a:rPr lang="es-UY" smtClean="0"/>
            </a:br>
            <a:endParaRPr lang="es-ES" smtClean="0"/>
          </a:p>
        </p:txBody>
      </p:sp>
      <p:pic>
        <p:nvPicPr>
          <p:cNvPr id="245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235" y="761493"/>
            <a:ext cx="8098434" cy="5484688"/>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1 Título"/>
          <p:cNvSpPr>
            <a:spLocks noGrp="1"/>
          </p:cNvSpPr>
          <p:nvPr>
            <p:ph type="title"/>
          </p:nvPr>
        </p:nvSpPr>
        <p:spPr>
          <a:xfrm>
            <a:off x="228600" y="228600"/>
            <a:ext cx="8686800" cy="1143000"/>
          </a:xfrm>
        </p:spPr>
        <p:txBody>
          <a:bodyPr/>
          <a:lstStyle/>
          <a:p>
            <a:r>
              <a:rPr lang="es-UY" smtClean="0"/>
              <a:t>Programa de principales trabajos en la red</a:t>
            </a: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1676400"/>
            <a:ext cx="8407617" cy="3581400"/>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76200" y="228600"/>
            <a:ext cx="8686800" cy="304800"/>
          </a:xfrm>
        </p:spPr>
        <p:txBody>
          <a:bodyPr/>
          <a:lstStyle/>
          <a:p>
            <a:pPr algn="ctr"/>
            <a:r>
              <a:rPr lang="es-UY" sz="2800" dirty="0" smtClean="0"/>
              <a:t>Perspectivas para la semana próxima N° 12/15</a:t>
            </a:r>
            <a:endParaRPr lang="es-ES" sz="2800" dirty="0" smtClean="0"/>
          </a:p>
        </p:txBody>
      </p:sp>
      <p:sp>
        <p:nvSpPr>
          <p:cNvPr id="32770" name="Rectangle 3"/>
          <p:cNvSpPr>
            <a:spLocks noGrp="1" noChangeArrowheads="1"/>
          </p:cNvSpPr>
          <p:nvPr>
            <p:ph type="body" sz="half" idx="2"/>
          </p:nvPr>
        </p:nvSpPr>
        <p:spPr>
          <a:xfrm>
            <a:off x="28113" y="533400"/>
            <a:ext cx="9144000" cy="5867400"/>
          </a:xfrm>
        </p:spPr>
        <p:txBody>
          <a:bodyPr/>
          <a:lstStyle/>
          <a:p>
            <a:pPr marL="285750" indent="-285750" algn="just">
              <a:spcBef>
                <a:spcPts val="600"/>
              </a:spcBef>
              <a:spcAft>
                <a:spcPts val="0"/>
              </a:spcAft>
              <a:buFont typeface="Arial" panose="020B0604020202020204" pitchFamily="34" charset="0"/>
              <a:buChar char="•"/>
            </a:pPr>
            <a:r>
              <a:rPr lang="es-ES" sz="1600" b="1" dirty="0">
                <a:latin typeface="Calibri"/>
                <a:ea typeface="Times New Roman"/>
                <a:cs typeface="Arial"/>
              </a:rPr>
              <a:t>A la fecha no existen previsiones de precipitaciones para ninguna de las cuencas.</a:t>
            </a:r>
            <a:endParaRPr lang="es-UY" sz="1600" b="1" dirty="0">
              <a:latin typeface="Arial"/>
              <a:ea typeface="Times New Roman"/>
              <a:cs typeface="Times New Roman"/>
            </a:endParaRPr>
          </a:p>
          <a:p>
            <a:pPr marL="285750" indent="-285750" algn="just">
              <a:spcBef>
                <a:spcPts val="600"/>
              </a:spcBef>
              <a:spcAft>
                <a:spcPts val="0"/>
              </a:spcAft>
              <a:buFont typeface="Arial" panose="020B0604020202020204" pitchFamily="34" charset="0"/>
              <a:buChar char="•"/>
            </a:pPr>
            <a:r>
              <a:rPr lang="es-ES" sz="1600" b="1" dirty="0">
                <a:latin typeface="Calibri"/>
                <a:ea typeface="Times New Roman"/>
                <a:cs typeface="Arial"/>
              </a:rPr>
              <a:t>La 5° unidad de CB continúa con pruebas no quedando disponible aún.</a:t>
            </a:r>
            <a:endParaRPr lang="es-UY" sz="1600" b="1" dirty="0">
              <a:latin typeface="Arial"/>
              <a:ea typeface="Times New Roman"/>
              <a:cs typeface="Times New Roman"/>
            </a:endParaRPr>
          </a:p>
          <a:p>
            <a:pPr marL="285750" indent="-285750" algn="just">
              <a:spcBef>
                <a:spcPts val="600"/>
              </a:spcBef>
              <a:spcAft>
                <a:spcPts val="0"/>
              </a:spcAft>
              <a:buFont typeface="Arial" panose="020B0604020202020204" pitchFamily="34" charset="0"/>
              <a:buChar char="•"/>
            </a:pPr>
            <a:r>
              <a:rPr lang="es-ES" sz="1600" b="1" dirty="0">
                <a:latin typeface="Calibri"/>
                <a:ea typeface="Times New Roman"/>
                <a:cs typeface="Arial"/>
              </a:rPr>
              <a:t>Las previsiones de temperaturas indican un fuerte descenso de las mimas para el fin de semana</a:t>
            </a:r>
            <a:r>
              <a:rPr lang="es-ES" sz="1600" b="1" dirty="0" smtClean="0">
                <a:latin typeface="Calibri"/>
                <a:ea typeface="Times New Roman"/>
                <a:cs typeface="Arial"/>
              </a:rPr>
              <a:t>.</a:t>
            </a:r>
            <a:endParaRPr lang="es-UY" sz="1600" b="1" dirty="0">
              <a:latin typeface="Arial"/>
              <a:ea typeface="Times New Roman"/>
              <a:cs typeface="Times New Roman"/>
            </a:endParaRPr>
          </a:p>
          <a:p>
            <a:pPr algn="just">
              <a:spcBef>
                <a:spcPts val="600"/>
              </a:spcBef>
              <a:spcAft>
                <a:spcPts val="0"/>
              </a:spcAft>
            </a:pPr>
            <a:r>
              <a:rPr lang="es-ES" sz="1600" b="1" u="sng" dirty="0">
                <a:latin typeface="Calibri"/>
                <a:ea typeface="Times New Roman"/>
                <a:cs typeface="Arial"/>
              </a:rPr>
              <a:t>Modelos</a:t>
            </a:r>
            <a:endParaRPr lang="es-UY" sz="1600" b="1" dirty="0">
              <a:latin typeface="Arial"/>
              <a:ea typeface="Times New Roman"/>
              <a:cs typeface="Times New Roman"/>
            </a:endParaRPr>
          </a:p>
          <a:p>
            <a:pPr marL="342900" lvl="0" indent="-342900" algn="just">
              <a:spcBef>
                <a:spcPts val="600"/>
              </a:spcBef>
              <a:spcAft>
                <a:spcPts val="0"/>
              </a:spcAft>
              <a:buFont typeface="Symbol"/>
              <a:buChar char=""/>
            </a:pPr>
            <a:r>
              <a:rPr lang="es-ES" sz="1600" b="1" dirty="0">
                <a:latin typeface="Calibri"/>
                <a:ea typeface="Times New Roman"/>
                <a:cs typeface="Arial"/>
              </a:rPr>
              <a:t>CPC</a:t>
            </a:r>
            <a:endParaRPr lang="es-UY" sz="1600" b="1" dirty="0">
              <a:latin typeface="Arial"/>
              <a:ea typeface="Times New Roman"/>
              <a:cs typeface="Times New Roman"/>
            </a:endParaRPr>
          </a:p>
          <a:p>
            <a:pPr marL="742950" lvl="1" indent="-285750" algn="just">
              <a:spcBef>
                <a:spcPts val="600"/>
              </a:spcBef>
              <a:spcAft>
                <a:spcPts val="0"/>
              </a:spcAft>
              <a:buFont typeface="Courier New"/>
              <a:buChar char="o"/>
            </a:pPr>
            <a:r>
              <a:rPr lang="es-ES" sz="1400" b="1" dirty="0">
                <a:latin typeface="Calibri"/>
                <a:ea typeface="Times New Roman"/>
                <a:cs typeface="Arial"/>
              </a:rPr>
              <a:t>Caso libre </a:t>
            </a:r>
            <a:r>
              <a:rPr lang="es-ES" sz="1400" b="1" dirty="0" smtClean="0">
                <a:latin typeface="Calibri"/>
                <a:ea typeface="Times New Roman"/>
                <a:cs typeface="Arial"/>
              </a:rPr>
              <a:t>: </a:t>
            </a:r>
            <a:r>
              <a:rPr lang="es-ES" sz="1400" b="1" dirty="0">
                <a:latin typeface="Calibri"/>
                <a:ea typeface="Times New Roman"/>
                <a:cs typeface="Arial"/>
              </a:rPr>
              <a:t>despacha solamente Motores de </a:t>
            </a:r>
            <a:r>
              <a:rPr lang="es-ES" sz="1400" b="1" dirty="0" smtClean="0">
                <a:latin typeface="Calibri"/>
                <a:ea typeface="Times New Roman"/>
                <a:cs typeface="Arial"/>
              </a:rPr>
              <a:t>CBO </a:t>
            </a:r>
            <a:r>
              <a:rPr lang="es-ES" sz="1400" b="1" dirty="0">
                <a:latin typeface="Calibri"/>
                <a:ea typeface="Times New Roman"/>
                <a:cs typeface="Arial"/>
              </a:rPr>
              <a:t>y 5° unidad de </a:t>
            </a:r>
            <a:r>
              <a:rPr lang="es-ES" sz="1400" b="1" dirty="0" smtClean="0">
                <a:latin typeface="Calibri"/>
                <a:ea typeface="Times New Roman"/>
                <a:cs typeface="Arial"/>
              </a:rPr>
              <a:t>CBO, </a:t>
            </a:r>
            <a:r>
              <a:rPr lang="es-ES" sz="1400" b="1" dirty="0">
                <a:latin typeface="Calibri"/>
                <a:ea typeface="Times New Roman"/>
                <a:cs typeface="Arial"/>
              </a:rPr>
              <a:t>obteniendo cotas de </a:t>
            </a:r>
            <a:r>
              <a:rPr lang="es-ES" sz="1400" b="1" dirty="0" smtClean="0">
                <a:latin typeface="Calibri"/>
                <a:ea typeface="Times New Roman"/>
                <a:cs typeface="Arial"/>
              </a:rPr>
              <a:t>31,8 </a:t>
            </a:r>
            <a:r>
              <a:rPr lang="es-ES" sz="1400" b="1" dirty="0">
                <a:latin typeface="Calibri"/>
                <a:ea typeface="Times New Roman"/>
                <a:cs typeface="Arial"/>
              </a:rPr>
              <a:t>m vistos en Salto Grande y </a:t>
            </a:r>
            <a:r>
              <a:rPr lang="es-ES" sz="1400" b="1" dirty="0" smtClean="0">
                <a:latin typeface="Calibri"/>
                <a:ea typeface="Times New Roman"/>
                <a:cs typeface="Arial"/>
              </a:rPr>
              <a:t>37.3m </a:t>
            </a:r>
            <a:r>
              <a:rPr lang="es-ES" sz="1400" b="1" dirty="0">
                <a:latin typeface="Calibri"/>
                <a:ea typeface="Times New Roman"/>
                <a:cs typeface="Arial"/>
              </a:rPr>
              <a:t>en </a:t>
            </a:r>
            <a:r>
              <a:rPr lang="es-ES" sz="1400" b="1" dirty="0" smtClean="0">
                <a:latin typeface="Calibri"/>
                <a:ea typeface="Times New Roman"/>
                <a:cs typeface="Arial"/>
              </a:rPr>
              <a:t>Palmar (cota mínima impuesta). Despacha </a:t>
            </a:r>
            <a:r>
              <a:rPr lang="es-ES" sz="1400" b="1" dirty="0">
                <a:latin typeface="Calibri"/>
                <a:ea typeface="Times New Roman"/>
                <a:cs typeface="Arial"/>
              </a:rPr>
              <a:t>Terra a pleno</a:t>
            </a:r>
            <a:r>
              <a:rPr lang="es-ES" sz="1400" b="1" dirty="0" smtClean="0">
                <a:latin typeface="Calibri"/>
                <a:ea typeface="Times New Roman"/>
                <a:cs typeface="Arial"/>
              </a:rPr>
              <a:t>. No se permite el vertimiento de Terra</a:t>
            </a:r>
            <a:endParaRPr lang="es-UY" sz="1400" b="1" dirty="0">
              <a:latin typeface="Arial"/>
              <a:ea typeface="Times New Roman"/>
              <a:cs typeface="Times New Roman"/>
            </a:endParaRPr>
          </a:p>
          <a:p>
            <a:pPr marL="742950" lvl="1" indent="-285750" algn="just">
              <a:spcBef>
                <a:spcPts val="600"/>
              </a:spcBef>
              <a:spcAft>
                <a:spcPts val="0"/>
              </a:spcAft>
              <a:buFont typeface="Courier New"/>
              <a:buChar char="o"/>
            </a:pPr>
            <a:r>
              <a:rPr lang="es-ES" sz="1400" b="1" dirty="0">
                <a:latin typeface="Calibri"/>
                <a:ea typeface="Times New Roman"/>
                <a:cs typeface="Arial"/>
              </a:rPr>
              <a:t>Un caso idéntico al anterior pero no dejando bajar la cota vista de SG de 33 metros vistos al final de la semana obtiene un despacho con un costo levemente superior al caso libre</a:t>
            </a:r>
            <a:r>
              <a:rPr lang="es-ES" sz="1400" b="1" dirty="0" smtClean="0">
                <a:latin typeface="Calibri"/>
                <a:ea typeface="Times New Roman"/>
                <a:cs typeface="Arial"/>
              </a:rPr>
              <a:t>. Despacha Punta del Tigre.</a:t>
            </a:r>
            <a:endParaRPr lang="es-UY" sz="1400" b="1" dirty="0">
              <a:latin typeface="Arial"/>
              <a:ea typeface="Times New Roman"/>
              <a:cs typeface="Times New Roman"/>
            </a:endParaRPr>
          </a:p>
          <a:p>
            <a:pPr marL="342900" lvl="0" indent="-342900" algn="just">
              <a:spcBef>
                <a:spcPts val="600"/>
              </a:spcBef>
              <a:spcAft>
                <a:spcPts val="0"/>
              </a:spcAft>
              <a:buFont typeface="Symbol"/>
              <a:buChar char=""/>
            </a:pPr>
            <a:r>
              <a:rPr lang="es-ES" sz="1600" b="1" dirty="0" err="1">
                <a:latin typeface="Calibri"/>
                <a:ea typeface="Times New Roman"/>
                <a:cs typeface="Arial"/>
              </a:rPr>
              <a:t>SimSEE</a:t>
            </a:r>
            <a:r>
              <a:rPr lang="es-ES" sz="1600" b="1" dirty="0">
                <a:latin typeface="Calibri"/>
                <a:ea typeface="Times New Roman"/>
                <a:cs typeface="Arial"/>
              </a:rPr>
              <a:t> </a:t>
            </a:r>
            <a:endParaRPr lang="es-UY" sz="1600" b="1" dirty="0">
              <a:latin typeface="Arial"/>
              <a:ea typeface="Times New Roman"/>
              <a:cs typeface="Times New Roman"/>
            </a:endParaRPr>
          </a:p>
          <a:p>
            <a:pPr marL="742950" lvl="1" indent="-285750" algn="just">
              <a:spcBef>
                <a:spcPts val="600"/>
              </a:spcBef>
              <a:spcAft>
                <a:spcPts val="0"/>
              </a:spcAft>
              <a:buFont typeface="Courier New"/>
              <a:buChar char="o"/>
            </a:pPr>
            <a:r>
              <a:rPr lang="es-ES" sz="1400" b="1" dirty="0">
                <a:latin typeface="Calibri"/>
                <a:ea typeface="Times New Roman"/>
                <a:cs typeface="Arial"/>
              </a:rPr>
              <a:t>Caso libre despacha a pleno Motores y 5° de CB,  PTA no a pleno (216 MW medios) y APR. El caso obtiene cotas de 34.65 m vistos en SG y 36.35 m en Palmar despachando Terra a pleno.</a:t>
            </a:r>
            <a:endParaRPr lang="es-UY" sz="1400" b="1" dirty="0">
              <a:latin typeface="Arial"/>
              <a:ea typeface="Times New Roman"/>
              <a:cs typeface="Times New Roman"/>
            </a:endParaRPr>
          </a:p>
          <a:p>
            <a:pPr marL="742950" lvl="1" indent="-285750" algn="just">
              <a:spcBef>
                <a:spcPts val="600"/>
              </a:spcBef>
              <a:spcAft>
                <a:spcPts val="0"/>
              </a:spcAft>
              <a:buFont typeface="Courier New"/>
              <a:buChar char="o"/>
            </a:pPr>
            <a:r>
              <a:rPr lang="es-ES" sz="1400" b="1" dirty="0">
                <a:latin typeface="Calibri"/>
                <a:ea typeface="Times New Roman"/>
                <a:cs typeface="Arial"/>
              </a:rPr>
              <a:t>Caso idéntico al caso 1 pero con cota mínima en Palmar de 37.15 m, Motores y 5° de CB,  PTA no a pleno (230 MW medios) y APR (25 MW medios)  y obtiene cotas de 34.30 m vistos en SG y 37.15 m en Palmar despachando Terra a pleno. </a:t>
            </a:r>
            <a:endParaRPr lang="es-ES" sz="1400" b="1" dirty="0" smtClean="0">
              <a:latin typeface="Calibri"/>
              <a:ea typeface="Times New Roman"/>
              <a:cs typeface="Arial"/>
            </a:endParaRPr>
          </a:p>
          <a:p>
            <a:pPr marL="742950" lvl="1" indent="-285750" algn="just">
              <a:spcBef>
                <a:spcPts val="600"/>
              </a:spcBef>
              <a:spcAft>
                <a:spcPts val="0"/>
              </a:spcAft>
              <a:buFont typeface="Courier New"/>
              <a:buChar char="o"/>
            </a:pPr>
            <a:r>
              <a:rPr lang="es-ES" sz="1400" b="1" dirty="0" smtClean="0">
                <a:latin typeface="Calibri"/>
                <a:ea typeface="Times New Roman"/>
                <a:cs typeface="Arial"/>
              </a:rPr>
              <a:t>Caso </a:t>
            </a:r>
            <a:r>
              <a:rPr lang="es-ES" sz="1400" b="1" dirty="0" err="1" smtClean="0">
                <a:latin typeface="Calibri"/>
                <a:ea typeface="Times New Roman"/>
                <a:cs typeface="Arial"/>
              </a:rPr>
              <a:t>identico</a:t>
            </a:r>
            <a:r>
              <a:rPr lang="es-ES" sz="1400" b="1" dirty="0" smtClean="0">
                <a:latin typeface="Calibri"/>
                <a:ea typeface="Times New Roman"/>
                <a:cs typeface="Arial"/>
              </a:rPr>
              <a:t> al caso libre pero sin vertido en Terra y con ESHY 6. solo </a:t>
            </a:r>
            <a:r>
              <a:rPr lang="es-ES" sz="1400" b="1" dirty="0" err="1" smtClean="0">
                <a:latin typeface="Calibri"/>
                <a:ea typeface="Times New Roman"/>
                <a:cs typeface="Arial"/>
              </a:rPr>
              <a:t>despahca</a:t>
            </a:r>
            <a:r>
              <a:rPr lang="es-ES" sz="1400" b="1" dirty="0" smtClean="0">
                <a:latin typeface="Calibri"/>
                <a:ea typeface="Times New Roman"/>
                <a:cs typeface="Arial"/>
              </a:rPr>
              <a:t> motores y 5° unidad de CB, obtiene cotas de 36 m en Palmar y 32,8 en SG</a:t>
            </a:r>
            <a:endParaRPr lang="es-UY" sz="1400" b="1" dirty="0">
              <a:latin typeface="Arial"/>
              <a:ea typeface="Times New Roman"/>
              <a:cs typeface="Times New Roman"/>
            </a:endParaRPr>
          </a:p>
          <a:p>
            <a:pPr marL="342900" lvl="0" indent="-342900" algn="just">
              <a:spcBef>
                <a:spcPts val="600"/>
              </a:spcBef>
              <a:spcAft>
                <a:spcPts val="0"/>
              </a:spcAft>
              <a:buFont typeface="Symbol"/>
              <a:buChar char=""/>
            </a:pPr>
            <a:r>
              <a:rPr lang="es-ES" sz="1600" b="1" dirty="0">
                <a:latin typeface="Calibri"/>
                <a:ea typeface="Times New Roman"/>
                <a:cs typeface="Arial"/>
              </a:rPr>
              <a:t>Análisis mensual,</a:t>
            </a:r>
            <a:endParaRPr lang="es-UY" sz="1600" b="1" dirty="0">
              <a:latin typeface="Arial"/>
              <a:ea typeface="Times New Roman"/>
              <a:cs typeface="Times New Roman"/>
            </a:endParaRPr>
          </a:p>
          <a:p>
            <a:pPr marL="742950" lvl="1" indent="-285750" algn="just">
              <a:spcBef>
                <a:spcPts val="600"/>
              </a:spcBef>
              <a:spcAft>
                <a:spcPts val="0"/>
              </a:spcAft>
              <a:buFont typeface="Courier New"/>
              <a:buChar char="o"/>
            </a:pPr>
            <a:r>
              <a:rPr lang="es-ES" sz="1400" b="1" dirty="0" smtClean="0">
                <a:latin typeface="Calibri"/>
                <a:ea typeface="Times New Roman"/>
                <a:cs typeface="Arial"/>
              </a:rPr>
              <a:t>el </a:t>
            </a:r>
            <a:r>
              <a:rPr lang="es-ES" sz="1400" b="1" dirty="0">
                <a:latin typeface="Calibri"/>
                <a:ea typeface="Times New Roman"/>
                <a:cs typeface="Arial"/>
              </a:rPr>
              <a:t>mismo indica que en </a:t>
            </a:r>
            <a:r>
              <a:rPr lang="es-ES" sz="1400" b="1" dirty="0" smtClean="0">
                <a:latin typeface="Calibri"/>
                <a:ea typeface="Times New Roman"/>
                <a:cs typeface="Arial"/>
              </a:rPr>
              <a:t>un escenario de baja hidraulicidad </a:t>
            </a:r>
            <a:r>
              <a:rPr lang="es-ES" sz="1400" b="1" dirty="0">
                <a:latin typeface="Calibri"/>
                <a:ea typeface="Times New Roman"/>
                <a:cs typeface="Arial"/>
              </a:rPr>
              <a:t>es necesario el despacho de PTA a partir de la semana 12 y APR a partir de la semana 13. No obstante lo anterior no se identifican restricciones al despacho previsto.</a:t>
            </a:r>
            <a:endParaRPr lang="es-UY" sz="1400" b="1" dirty="0">
              <a:effectLst/>
              <a:latin typeface="Arial"/>
              <a:ea typeface="Times New Roman"/>
              <a:cs typeface="Times New Roman"/>
            </a:endParaRPr>
          </a:p>
        </p:txBody>
      </p:sp>
    </p:spTree>
  </p:cSld>
  <p:clrMapOvr>
    <a:masterClrMapping/>
  </p:clrMapOvr>
  <p:transition spd="slow">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UY" dirty="0" smtClean="0"/>
              <a:t>Reserva Rotante</a:t>
            </a:r>
            <a:endParaRPr lang="es-UY" dirty="0"/>
          </a:p>
        </p:txBody>
      </p:sp>
      <p:sp>
        <p:nvSpPr>
          <p:cNvPr id="3" name="2 Marcador de contenido"/>
          <p:cNvSpPr>
            <a:spLocks noGrp="1"/>
          </p:cNvSpPr>
          <p:nvPr>
            <p:ph idx="1"/>
          </p:nvPr>
        </p:nvSpPr>
        <p:spPr/>
        <p:txBody>
          <a:bodyPr/>
          <a:lstStyle/>
          <a:p>
            <a:endParaRPr lang="es-UY"/>
          </a:p>
        </p:txBody>
      </p:sp>
    </p:spTree>
    <p:extLst>
      <p:ext uri="{BB962C8B-B14F-4D97-AF65-F5344CB8AC3E}">
        <p14:creationId xmlns:p14="http://schemas.microsoft.com/office/powerpoint/2010/main" val="2441392898"/>
      </p:ext>
    </p:extLst>
  </p:cSld>
  <p:clrMapOvr>
    <a:masterClrMapping/>
  </p:clrMapOvr>
  <p:transition spd="slow">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7700" y="0"/>
            <a:ext cx="7772400" cy="1143000"/>
          </a:xfrm>
        </p:spPr>
        <p:txBody>
          <a:bodyPr/>
          <a:lstStyle/>
          <a:p>
            <a:r>
              <a:rPr lang="es-UY" dirty="0" smtClean="0"/>
              <a:t>Reserva Rotante</a:t>
            </a:r>
            <a:endParaRPr lang="es-UY"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14400"/>
            <a:ext cx="8915400" cy="5840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7608535"/>
      </p:ext>
    </p:extLst>
  </p:cSld>
  <p:clrMapOvr>
    <a:masterClrMapping/>
  </p:clrMapOvr>
  <p:transition spd="slow">
    <p:dissolv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2000" y="228600"/>
            <a:ext cx="7772400" cy="304800"/>
          </a:xfrm>
        </p:spPr>
        <p:txBody>
          <a:bodyPr/>
          <a:lstStyle/>
          <a:p>
            <a:r>
              <a:rPr lang="es-UY" dirty="0" smtClean="0"/>
              <a:t>Reserva Rotante</a:t>
            </a:r>
            <a:endParaRPr lang="es-UY"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2282"/>
            <a:ext cx="8839200" cy="5796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7608535"/>
      </p:ext>
    </p:extLst>
  </p:cSld>
  <p:clrMapOvr>
    <a:masterClrMapping/>
  </p:clrMapOvr>
  <p:transition spd="slow">
    <p:dissolv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76200"/>
            <a:ext cx="7772400" cy="684320"/>
          </a:xfrm>
        </p:spPr>
        <p:txBody>
          <a:bodyPr/>
          <a:lstStyle/>
          <a:p>
            <a:r>
              <a:rPr lang="es-UY" dirty="0" smtClean="0"/>
              <a:t>Reserva Rotante</a:t>
            </a:r>
            <a:endParaRPr lang="es-UY"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52509"/>
            <a:ext cx="8153400" cy="5346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7608535"/>
      </p:ext>
    </p:extLst>
  </p:cSld>
  <p:clrMapOvr>
    <a:masterClrMapping/>
  </p:clrMapOvr>
  <p:transition spd="slow">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idx="4294967295"/>
          </p:nvPr>
        </p:nvSpPr>
        <p:spPr>
          <a:xfrm>
            <a:off x="0" y="381000"/>
            <a:ext cx="9144000" cy="836613"/>
          </a:xfrm>
        </p:spPr>
        <p:txBody>
          <a:bodyPr/>
          <a:lstStyle/>
          <a:p>
            <a:r>
              <a:rPr lang="es-ES" sz="2800" smtClean="0"/>
              <a:t>DESPACHO PROPUESTO (viernes)</a:t>
            </a:r>
            <a:br>
              <a:rPr lang="es-ES" sz="2800" smtClean="0"/>
            </a:br>
            <a:endParaRPr lang="es-ES" sz="2000" smtClean="0"/>
          </a:p>
        </p:txBody>
      </p:sp>
      <p:sp>
        <p:nvSpPr>
          <p:cNvPr id="33794" name="Rectangle 3"/>
          <p:cNvSpPr>
            <a:spLocks noGrp="1" noChangeArrowheads="1"/>
          </p:cNvSpPr>
          <p:nvPr>
            <p:ph type="body" idx="4294967295"/>
          </p:nvPr>
        </p:nvSpPr>
        <p:spPr>
          <a:xfrm>
            <a:off x="228600" y="1143000"/>
            <a:ext cx="8763000" cy="5029200"/>
          </a:xfrm>
        </p:spPr>
        <p:txBody>
          <a:bodyPr/>
          <a:lstStyle/>
          <a:p>
            <a:pPr algn="just">
              <a:spcBef>
                <a:spcPts val="600"/>
              </a:spcBef>
              <a:spcAft>
                <a:spcPts val="0"/>
              </a:spcAft>
            </a:pPr>
            <a:r>
              <a:rPr lang="es-ES" dirty="0" smtClean="0">
                <a:latin typeface="Calibri"/>
                <a:ea typeface="Times New Roman"/>
                <a:cs typeface="Arial"/>
              </a:rPr>
              <a:t>En </a:t>
            </a:r>
            <a:r>
              <a:rPr lang="es-ES" dirty="0">
                <a:latin typeface="Calibri"/>
                <a:ea typeface="Times New Roman"/>
                <a:cs typeface="Arial"/>
              </a:rPr>
              <a:t>vista que de lo antes expuesto se propone el siguiente </a:t>
            </a:r>
            <a:r>
              <a:rPr lang="es-ES" dirty="0" smtClean="0">
                <a:latin typeface="Calibri"/>
                <a:ea typeface="Times New Roman"/>
                <a:cs typeface="Arial"/>
              </a:rPr>
              <a:t>despacho (caso SimSEE15-12-5):</a:t>
            </a:r>
            <a:endParaRPr lang="es-UY" dirty="0">
              <a:latin typeface="Arial"/>
              <a:ea typeface="Times New Roman"/>
              <a:cs typeface="Times New Roman"/>
            </a:endParaRPr>
          </a:p>
          <a:p>
            <a:pPr lvl="0" algn="just">
              <a:spcBef>
                <a:spcPts val="600"/>
              </a:spcBef>
              <a:spcAft>
                <a:spcPts val="0"/>
              </a:spcAft>
              <a:buFont typeface="Calibri"/>
              <a:buChar char="•"/>
            </a:pPr>
            <a:r>
              <a:rPr lang="es-ES" dirty="0">
                <a:latin typeface="Calibri"/>
                <a:ea typeface="Times New Roman"/>
                <a:cs typeface="Arial"/>
              </a:rPr>
              <a:t>Auto despachados. </a:t>
            </a:r>
            <a:endParaRPr lang="es-UY" dirty="0">
              <a:latin typeface="Arial"/>
              <a:ea typeface="Times New Roman"/>
              <a:cs typeface="Times New Roman"/>
            </a:endParaRPr>
          </a:p>
          <a:p>
            <a:pPr lvl="0" algn="just">
              <a:spcBef>
                <a:spcPts val="600"/>
              </a:spcBef>
              <a:spcAft>
                <a:spcPts val="0"/>
              </a:spcAft>
              <a:buFont typeface="Calibri"/>
              <a:buChar char="•"/>
            </a:pPr>
            <a:r>
              <a:rPr lang="es-ES" dirty="0">
                <a:latin typeface="Calibri"/>
                <a:ea typeface="Times New Roman"/>
                <a:cs typeface="Arial"/>
              </a:rPr>
              <a:t>Terra a pleno</a:t>
            </a:r>
            <a:endParaRPr lang="es-UY" dirty="0">
              <a:latin typeface="Arial"/>
              <a:ea typeface="Times New Roman"/>
              <a:cs typeface="Times New Roman"/>
            </a:endParaRPr>
          </a:p>
          <a:p>
            <a:pPr lvl="0" algn="just">
              <a:spcBef>
                <a:spcPts val="600"/>
              </a:spcBef>
              <a:spcAft>
                <a:spcPts val="0"/>
              </a:spcAft>
              <a:buFont typeface="Calibri"/>
              <a:buChar char="•"/>
            </a:pPr>
            <a:r>
              <a:rPr lang="es-ES" dirty="0">
                <a:latin typeface="Calibri"/>
                <a:ea typeface="Times New Roman"/>
                <a:cs typeface="Arial"/>
              </a:rPr>
              <a:t>Motores de Central Batlle a pleno</a:t>
            </a:r>
            <a:endParaRPr lang="es-UY" dirty="0">
              <a:latin typeface="Arial"/>
              <a:ea typeface="Times New Roman"/>
              <a:cs typeface="Times New Roman"/>
            </a:endParaRPr>
          </a:p>
          <a:p>
            <a:pPr lvl="0" algn="just">
              <a:spcBef>
                <a:spcPts val="600"/>
              </a:spcBef>
              <a:spcAft>
                <a:spcPts val="0"/>
              </a:spcAft>
              <a:buFont typeface="Calibri"/>
              <a:buChar char="•"/>
            </a:pPr>
            <a:r>
              <a:rPr lang="es-ES" dirty="0" smtClean="0">
                <a:latin typeface="Calibri"/>
                <a:ea typeface="Times New Roman"/>
                <a:cs typeface="Arial"/>
              </a:rPr>
              <a:t>Generación distribuida </a:t>
            </a:r>
            <a:r>
              <a:rPr lang="es-ES" dirty="0" err="1" smtClean="0">
                <a:latin typeface="Calibri"/>
                <a:ea typeface="Times New Roman"/>
                <a:cs typeface="Arial"/>
              </a:rPr>
              <a:t>convocable</a:t>
            </a:r>
            <a:endParaRPr lang="es-UY" dirty="0" smtClean="0">
              <a:latin typeface="Arial"/>
              <a:ea typeface="Times New Roman"/>
              <a:cs typeface="Times New Roman"/>
            </a:endParaRPr>
          </a:p>
          <a:p>
            <a:pPr lvl="0" algn="just">
              <a:spcBef>
                <a:spcPts val="600"/>
              </a:spcBef>
              <a:spcAft>
                <a:spcPts val="0"/>
              </a:spcAft>
              <a:buFont typeface="Calibri"/>
              <a:buChar char="•"/>
            </a:pPr>
            <a:r>
              <a:rPr lang="es-ES" dirty="0" smtClean="0">
                <a:latin typeface="Calibri"/>
                <a:ea typeface="Times New Roman"/>
                <a:cs typeface="Arial"/>
              </a:rPr>
              <a:t>PTA </a:t>
            </a:r>
            <a:r>
              <a:rPr lang="es-ES" dirty="0">
                <a:latin typeface="Calibri"/>
                <a:ea typeface="Times New Roman"/>
                <a:cs typeface="Arial"/>
              </a:rPr>
              <a:t>hasta </a:t>
            </a:r>
            <a:r>
              <a:rPr lang="es-ES" dirty="0" smtClean="0">
                <a:latin typeface="Calibri"/>
                <a:ea typeface="Times New Roman"/>
                <a:cs typeface="Arial"/>
              </a:rPr>
              <a:t>pleno</a:t>
            </a:r>
            <a:endParaRPr lang="es-UY" dirty="0" smtClean="0">
              <a:latin typeface="Arial"/>
              <a:ea typeface="Times New Roman"/>
              <a:cs typeface="Times New Roman"/>
            </a:endParaRPr>
          </a:p>
          <a:p>
            <a:pPr lvl="0" algn="just">
              <a:spcBef>
                <a:spcPts val="600"/>
              </a:spcBef>
              <a:spcAft>
                <a:spcPts val="0"/>
              </a:spcAft>
              <a:buFont typeface="Calibri"/>
              <a:buChar char="•"/>
            </a:pPr>
            <a:r>
              <a:rPr lang="es-ES" dirty="0" smtClean="0">
                <a:latin typeface="Calibri"/>
                <a:ea typeface="Times New Roman"/>
                <a:cs typeface="Arial"/>
              </a:rPr>
              <a:t>Palmar </a:t>
            </a:r>
            <a:r>
              <a:rPr lang="es-ES" dirty="0">
                <a:latin typeface="Calibri"/>
                <a:ea typeface="Times New Roman"/>
                <a:cs typeface="Arial"/>
              </a:rPr>
              <a:t>hasta pleno con cota objetivo 37.3 m.</a:t>
            </a:r>
            <a:endParaRPr lang="es-UY" dirty="0">
              <a:latin typeface="Arial"/>
              <a:ea typeface="Times New Roman"/>
              <a:cs typeface="Times New Roman"/>
            </a:endParaRPr>
          </a:p>
          <a:p>
            <a:pPr lvl="0" algn="just">
              <a:spcBef>
                <a:spcPts val="600"/>
              </a:spcBef>
              <a:spcAft>
                <a:spcPts val="0"/>
              </a:spcAft>
              <a:buFont typeface="Calibri"/>
              <a:buChar char="•"/>
            </a:pPr>
            <a:r>
              <a:rPr lang="es-ES" dirty="0">
                <a:latin typeface="Calibri"/>
                <a:ea typeface="Times New Roman"/>
                <a:cs typeface="Arial"/>
              </a:rPr>
              <a:t>Salto cierra la demanda.</a:t>
            </a:r>
            <a:endParaRPr lang="es-UY" dirty="0">
              <a:effectLst/>
              <a:latin typeface="Arial"/>
              <a:ea typeface="Times New Roman"/>
              <a:cs typeface="Times New Roman"/>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E3494566-8BBE-4172-BCEB-0AF21BDEBCE3}" type="slidenum">
              <a:rPr lang="es-ES"/>
              <a:pPr algn="r"/>
              <a:t>6</a:t>
            </a:fld>
            <a:endParaRPr lang="es-ES"/>
          </a:p>
        </p:txBody>
      </p:sp>
      <p:sp>
        <p:nvSpPr>
          <p:cNvPr id="35842"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F443C3B2-4622-4997-9219-6949744C436D}" type="datetime1">
              <a:rPr lang="es-ES"/>
              <a:pPr/>
              <a:t>20/03/2015</a:t>
            </a:fld>
            <a:endParaRPr lang="es-ES"/>
          </a:p>
        </p:txBody>
      </p:sp>
      <p:sp>
        <p:nvSpPr>
          <p:cNvPr id="35843"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6ECE8066-71F5-4BDF-8B59-3F18787467BD}" type="slidenum">
              <a:rPr lang="es-ES"/>
              <a:pPr algn="r"/>
              <a:t>6</a:t>
            </a:fld>
            <a:endParaRPr lang="es-ES"/>
          </a:p>
        </p:txBody>
      </p:sp>
      <p:sp>
        <p:nvSpPr>
          <p:cNvPr id="35844" name="Rectangle 2"/>
          <p:cNvSpPr>
            <a:spLocks noGrp="1" noChangeArrowheads="1"/>
          </p:cNvSpPr>
          <p:nvPr>
            <p:ph type="title" idx="4294967295"/>
          </p:nvPr>
        </p:nvSpPr>
        <p:spPr>
          <a:xfrm>
            <a:off x="381000" y="2971800"/>
            <a:ext cx="8229600" cy="1384300"/>
          </a:xfrm>
        </p:spPr>
        <p:txBody>
          <a:bodyPr/>
          <a:lstStyle/>
          <a:p>
            <a:r>
              <a:rPr lang="es-UY" b="0" smtClean="0"/>
              <a:t>Resultados de la semana en curso:</a:t>
            </a:r>
            <a:r>
              <a:rPr lang="es-UY" smtClean="0"/>
              <a:t/>
            </a:r>
            <a:br>
              <a:rPr lang="es-UY" smtClean="0"/>
            </a:br>
            <a:r>
              <a:rPr lang="es-UY" sz="1800" smtClean="0"/>
              <a:t>Comparación ejecutado-programado</a:t>
            </a:r>
            <a:br>
              <a:rPr lang="es-UY" sz="1800" smtClean="0"/>
            </a:br>
            <a:r>
              <a:rPr lang="es-UY" sz="1800" smtClean="0"/>
              <a:t>.</a:t>
            </a:r>
            <a:br>
              <a:rPr lang="es-UY" sz="1800" smtClean="0"/>
            </a:br>
            <a:r>
              <a:rPr lang="es-UY" smtClean="0"/>
              <a:t/>
            </a:r>
            <a:br>
              <a:rPr lang="es-UY" smtClean="0"/>
            </a:br>
            <a:endParaRPr lang="es-ES" sz="2000" smtClean="0">
              <a:solidFill>
                <a:schemeClr val="tx1"/>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Título"/>
          <p:cNvSpPr>
            <a:spLocks noGrp="1"/>
          </p:cNvSpPr>
          <p:nvPr>
            <p:ph type="title"/>
          </p:nvPr>
        </p:nvSpPr>
        <p:spPr>
          <a:xfrm>
            <a:off x="609600" y="228600"/>
            <a:ext cx="7772400" cy="533400"/>
          </a:xfrm>
        </p:spPr>
        <p:txBody>
          <a:bodyPr/>
          <a:lstStyle/>
          <a:p>
            <a:r>
              <a:rPr lang="es-UY" smtClean="0"/>
              <a:t>Datos globales semanales</a:t>
            </a:r>
            <a:br>
              <a:rPr lang="es-UY" smtClean="0"/>
            </a:br>
            <a:r>
              <a:rPr lang="es-UY" smtClean="0"/>
              <a:t>(jueves)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905000"/>
            <a:ext cx="8878764" cy="2514600"/>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Título"/>
          <p:cNvSpPr>
            <a:spLocks noGrp="1"/>
          </p:cNvSpPr>
          <p:nvPr>
            <p:ph type="title"/>
          </p:nvPr>
        </p:nvSpPr>
        <p:spPr>
          <a:xfrm>
            <a:off x="0" y="228600"/>
            <a:ext cx="9144000" cy="685800"/>
          </a:xfrm>
        </p:spPr>
        <p:txBody>
          <a:bodyPr/>
          <a:lstStyle/>
          <a:p>
            <a:r>
              <a:rPr lang="es-ES" sz="2000" smtClean="0"/>
              <a:t>Comparación previsto-ejecutado suministro de la demanda </a:t>
            </a:r>
            <a:r>
              <a:rPr lang="es-ES" sz="2800" smtClean="0"/>
              <a:t/>
            </a:r>
            <a:br>
              <a:rPr lang="es-ES" sz="2800" smtClean="0"/>
            </a:br>
            <a:endParaRPr lang="es-UY" sz="240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98940"/>
            <a:ext cx="4572000" cy="6093745"/>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98940"/>
            <a:ext cx="2286000" cy="6123214"/>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28600"/>
            <a:ext cx="7772400" cy="1143000"/>
          </a:xfrm>
        </p:spPr>
        <p:txBody>
          <a:bodyPr/>
          <a:lstStyle/>
          <a:p>
            <a:r>
              <a:rPr lang="es-UY" dirty="0" smtClean="0"/>
              <a:t>Previsión de generación eólica en base de datos del viernes 13/3</a:t>
            </a:r>
            <a:endParaRPr lang="es-UY"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8426974" cy="3657600"/>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theme/theme1.xml><?xml version="1.0" encoding="utf-8"?>
<a:theme xmlns:a="http://schemas.openxmlformats.org/drawingml/2006/main" name="Presentación en blanco">
  <a:themeElements>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ción en blanc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ción en bl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ción en bl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ción en bl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ersonalizado">
  <a:themeElements>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1.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156947</TotalTime>
  <Words>714</Words>
  <Application>Microsoft Office PowerPoint</Application>
  <PresentationFormat>Presentación en pantalla (4:3)</PresentationFormat>
  <Paragraphs>100</Paragraphs>
  <Slides>43</Slides>
  <Notes>7</Notes>
  <HiddenSlides>0</HiddenSlides>
  <MMClips>0</MMClips>
  <ScaleCrop>false</ScaleCrop>
  <HeadingPairs>
    <vt:vector size="4" baseType="variant">
      <vt:variant>
        <vt:lpstr>Tema</vt:lpstr>
      </vt:variant>
      <vt:variant>
        <vt:i4>2</vt:i4>
      </vt:variant>
      <vt:variant>
        <vt:lpstr>Títulos de diapositiva</vt:lpstr>
      </vt:variant>
      <vt:variant>
        <vt:i4>43</vt:i4>
      </vt:variant>
    </vt:vector>
  </HeadingPairs>
  <TitlesOfParts>
    <vt:vector size="45" baseType="lpstr">
      <vt:lpstr>Presentación en blanco</vt:lpstr>
      <vt:lpstr>Diseño personalizado</vt:lpstr>
      <vt:lpstr>Resultados de la semana en curso  y  programación de la semana 12  de 2015      V1  </vt:lpstr>
      <vt:lpstr>Resultados de la semana en curso: Comentarios generales</vt:lpstr>
      <vt:lpstr>Resumen general de la semana  11/15 </vt:lpstr>
      <vt:lpstr>Perspectivas para la semana próxima N° 12/15</vt:lpstr>
      <vt:lpstr>DESPACHO PROPUESTO (viernes) </vt:lpstr>
      <vt:lpstr>Resultados de la semana en curso: Comparación ejecutado-programado .  </vt:lpstr>
      <vt:lpstr>Datos globales semanales (jueves)</vt:lpstr>
      <vt:lpstr>Comparación previsto-ejecutado suministro de la demanda  </vt:lpstr>
      <vt:lpstr>Previsión de generación eólica en base de datos del viernes 13/3</vt:lpstr>
      <vt:lpstr>Evolución de la demanda</vt:lpstr>
      <vt:lpstr>COMPARATIVO DE APORTES DE CENTRALES HIDRAULICAS SALTO GRANDE</vt:lpstr>
      <vt:lpstr>RIO NEGRO</vt:lpstr>
      <vt:lpstr>Semana próxima</vt:lpstr>
      <vt:lpstr>Previsión temperaturas (Accuweather, viernes)</vt:lpstr>
      <vt:lpstr>Precipitaciones previstas para los próximos días, Fuente CPTEC (VIERNES)</vt:lpstr>
      <vt:lpstr>Presentación de PowerPoint</vt:lpstr>
      <vt:lpstr>Previsión aportes Salto Grande (Fuente CTM, viernes)</vt:lpstr>
      <vt:lpstr>Programación semanal 2015-12 </vt:lpstr>
      <vt:lpstr>Clase hidrológica, calculada con aportes sin lluvias previstas</vt:lpstr>
      <vt:lpstr>COSTO GENERACIÓN TÉRMICA</vt:lpstr>
      <vt:lpstr>PREVISIÓN DE MANTENIMIENTOS</vt:lpstr>
      <vt:lpstr>MODELOS</vt:lpstr>
      <vt:lpstr>Opergen</vt:lpstr>
      <vt:lpstr>Mediano plazo</vt:lpstr>
      <vt:lpstr>Caso libre</vt:lpstr>
      <vt:lpstr>Presentación de PowerPoint</vt:lpstr>
      <vt:lpstr>SIMSEE</vt:lpstr>
      <vt:lpstr>Caso 07-1 libre con 2 unidad en SG indisp. </vt:lpstr>
      <vt:lpstr>Presentación de PowerPoint</vt:lpstr>
      <vt:lpstr>Ídem anterior, sin vertido en Terra y con cota mínima en Palmar de 37.15 m</vt:lpstr>
      <vt:lpstr>Presentación de PowerPoint</vt:lpstr>
      <vt:lpstr>Ídem caso 1 pero con ESHY 6</vt:lpstr>
      <vt:lpstr>Presentación de PowerPoint</vt:lpstr>
      <vt:lpstr>Mensual</vt:lpstr>
      <vt:lpstr>Programa de generación de la semana 12/15:  </vt:lpstr>
      <vt:lpstr>Programa semanal (jueves)</vt:lpstr>
      <vt:lpstr>Programa semanal </vt:lpstr>
      <vt:lpstr>Programa semanal </vt:lpstr>
      <vt:lpstr>Programa de principales trabajos en la red</vt:lpstr>
      <vt:lpstr>Reserva Rotante</vt:lpstr>
      <vt:lpstr>Reserva Rotante</vt:lpstr>
      <vt:lpstr>Reserva Rotante</vt:lpstr>
      <vt:lpstr>Reserva Rotante</vt:lpstr>
    </vt:vector>
  </TitlesOfParts>
  <Company>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at</dc:creator>
  <cp:lastModifiedBy>pvogel</cp:lastModifiedBy>
  <cp:revision>3090</cp:revision>
  <dcterms:created xsi:type="dcterms:W3CDTF">2010-01-29T12:03:38Z</dcterms:created>
  <dcterms:modified xsi:type="dcterms:W3CDTF">2015-03-20T13:50:08Z</dcterms:modified>
</cp:coreProperties>
</file>