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9"/>
  </p:notesMasterIdLst>
  <p:handoutMasterIdLst>
    <p:handoutMasterId r:id="rId40"/>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41" r:id="rId25"/>
    <p:sldId id="1442" r:id="rId26"/>
    <p:sldId id="1451" r:id="rId27"/>
    <p:sldId id="1428" r:id="rId28"/>
    <p:sldId id="1438" r:id="rId29"/>
    <p:sldId id="1452" r:id="rId30"/>
    <p:sldId id="1453" r:id="rId31"/>
    <p:sldId id="1440" r:id="rId32"/>
    <p:sldId id="1448" r:id="rId33"/>
    <p:sldId id="1175" r:id="rId34"/>
    <p:sldId id="1133" r:id="rId35"/>
    <p:sldId id="1353" r:id="rId36"/>
    <p:sldId id="1354" r:id="rId37"/>
    <p:sldId id="1439" r:id="rId38"/>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8" autoAdjust="0"/>
    <p:restoredTop sz="86439" autoAdjust="0"/>
  </p:normalViewPr>
  <p:slideViewPr>
    <p:cSldViewPr>
      <p:cViewPr>
        <p:scale>
          <a:sx n="107" d="100"/>
          <a:sy n="107" d="100"/>
        </p:scale>
        <p:origin x="-1722" y="-18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29/12/2016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dirty="0"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17</a:t>
            </a:fld>
            <a:endParaRPr lang="es-ES"/>
          </a:p>
        </p:txBody>
      </p:sp>
    </p:spTree>
    <p:extLst>
      <p:ext uri="{BB962C8B-B14F-4D97-AF65-F5344CB8AC3E}">
        <p14:creationId xmlns:p14="http://schemas.microsoft.com/office/powerpoint/2010/main" val="83170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32</a:t>
            </a:fld>
            <a:endParaRPr lang="es-ES"/>
          </a:p>
        </p:txBody>
      </p:sp>
    </p:spTree>
    <p:extLst>
      <p:ext uri="{BB962C8B-B14F-4D97-AF65-F5344CB8AC3E}">
        <p14:creationId xmlns:p14="http://schemas.microsoft.com/office/powerpoint/2010/main" val="157473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33</a:t>
            </a:fld>
            <a:endParaRPr lang="es-ES"/>
          </a:p>
        </p:txBody>
      </p:sp>
    </p:spTree>
    <p:extLst>
      <p:ext uri="{BB962C8B-B14F-4D97-AF65-F5344CB8AC3E}">
        <p14:creationId xmlns:p14="http://schemas.microsoft.com/office/powerpoint/2010/main" val="329165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29/12/2016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29/12/2016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29/12/2016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29/12/2016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29/12/2016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29/12/2016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29/12/2016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29/12/2016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29/12/2016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29/12/2016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29/12/2016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29/12/2016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6.emf"/><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36.emf"/><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29/12/2016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a:t>
            </a:r>
            <a:r>
              <a:rPr lang="es-UY" sz="3600" dirty="0" smtClean="0"/>
              <a:t>01 </a:t>
            </a:r>
            <a:r>
              <a:rPr lang="es-UY" sz="3600" dirty="0" smtClean="0"/>
              <a:t>de </a:t>
            </a:r>
            <a:r>
              <a:rPr lang="es-UY" sz="3600" dirty="0" smtClean="0"/>
              <a:t>2017      </a:t>
            </a:r>
            <a:r>
              <a:rPr lang="es-UY" sz="3600" dirty="0" smtClean="0"/>
              <a:t>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399"/>
            <a:ext cx="8686800" cy="422856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3925887" cy="32861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68623"/>
            <a:ext cx="3975100" cy="330358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272" y="76200"/>
            <a:ext cx="6456128" cy="64770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152400" y="381000"/>
            <a:ext cx="8991600" cy="609600"/>
          </a:xfrm>
        </p:spPr>
        <p:txBody>
          <a:bodyPr/>
          <a:lstStyle/>
          <a:p>
            <a:r>
              <a:rPr lang="es-UY" sz="2400" dirty="0" smtClean="0"/>
              <a:t>Previsión aportes Salto Grande (Fuente CTM, </a:t>
            </a:r>
            <a:r>
              <a:rPr lang="es-UY" sz="2400" dirty="0" smtClean="0"/>
              <a:t>jueves</a:t>
            </a:r>
            <a:r>
              <a:rPr lang="es-UY" sz="2400" dirty="0" smtClean="0"/>
              <a: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067550" cy="40386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29/12/2016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 y="228600"/>
            <a:ext cx="8534400" cy="381000"/>
          </a:xfrm>
        </p:spPr>
        <p:txBody>
          <a:bodyPr/>
          <a:lstStyle/>
          <a:p>
            <a:r>
              <a:rPr lang="es-UY" sz="2400" dirty="0" smtClean="0"/>
              <a:t>Previsiones de generación eólica fecha </a:t>
            </a:r>
            <a:r>
              <a:rPr lang="es-UY" sz="2400" dirty="0" smtClean="0"/>
              <a:t>23/12 </a:t>
            </a:r>
            <a:r>
              <a:rPr lang="es-UY" sz="2400" dirty="0" smtClean="0"/>
              <a:t>(viernes)</a:t>
            </a:r>
            <a:endParaRPr lang="es-UY"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21377"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35488"/>
            <a:ext cx="8721377" cy="19566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28/12 </a:t>
            </a:r>
            <a:r>
              <a:rPr lang="es-UY" sz="2400" dirty="0" smtClean="0"/>
              <a:t>(jueves)</a:t>
            </a:r>
            <a:endParaRPr lang="es-UY"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1"/>
            <a:ext cx="8839200" cy="20275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05200"/>
            <a:ext cx="8839200" cy="19933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22860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429" y="2514600"/>
            <a:ext cx="6245972" cy="4006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1" y="819150"/>
            <a:ext cx="4495800" cy="2413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a:t>
            </a:r>
            <a:r>
              <a:rPr lang="es-UY" sz="2000" kern="0" dirty="0" smtClean="0">
                <a:ea typeface="+mn-ea"/>
                <a:cs typeface="Arial" charset="0"/>
              </a:rPr>
              <a:t>Fuente INMET  </a:t>
            </a:r>
            <a:r>
              <a:rPr lang="es-UY" sz="2000" kern="0" dirty="0">
                <a:ea typeface="+mn-ea"/>
                <a:cs typeface="Arial" charset="0"/>
              </a:rPr>
              <a:t>(actualizado </a:t>
            </a:r>
            <a:r>
              <a:rPr lang="es-UY" sz="2000" kern="0" dirty="0" smtClean="0">
                <a:ea typeface="+mn-ea"/>
                <a:cs typeface="Arial" charset="0"/>
              </a:rPr>
              <a:t>viernes</a:t>
            </a:r>
            <a:r>
              <a:rPr lang="es-UY" sz="2000" kern="0" dirty="0" smtClean="0">
                <a:ea typeface="+mn-ea"/>
                <a:cs typeface="Arial" charset="0"/>
              </a:rPr>
              <a:t>)</a:t>
            </a:r>
            <a:endParaRPr lang="es-UY" sz="2000" kern="0" dirty="0">
              <a:ea typeface="+mn-ea"/>
              <a:cs typeface="Arial" charset="0"/>
            </a:endParaRPr>
          </a:p>
          <a:p>
            <a:pPr lvl="0">
              <a:defRPr/>
            </a:pPr>
            <a:endParaRPr lang="es-UY" sz="1800" kern="0" dirty="0">
              <a:ea typeface="+mn-ea"/>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5267325" cy="525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17" y="921798"/>
            <a:ext cx="5275263"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26977"/>
            <a:ext cx="5260975" cy="5265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07256"/>
            <a:ext cx="5281613" cy="5265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072" y="907256"/>
            <a:ext cx="5253037"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926977"/>
            <a:ext cx="5267325" cy="5265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907256"/>
            <a:ext cx="5289550" cy="5280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additive="base">
                                        <p:cTn id="37" dur="500" fill="hold"/>
                                        <p:tgtEl>
                                          <p:spTgt spid="2055"/>
                                        </p:tgtEl>
                                        <p:attrNameLst>
                                          <p:attrName>ppt_x</p:attrName>
                                        </p:attrNameLst>
                                      </p:cBhvr>
                                      <p:tavLst>
                                        <p:tav tm="0">
                                          <p:val>
                                            <p:strVal val="#ppt_x"/>
                                          </p:val>
                                        </p:tav>
                                        <p:tav tm="100000">
                                          <p:val>
                                            <p:strVal val="#ppt_x"/>
                                          </p:val>
                                        </p:tav>
                                      </p:tavLst>
                                    </p:anim>
                                    <p:anim calcmode="lin" valueType="num">
                                      <p:cBhvr additive="base">
                                        <p:cTn id="3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6"/>
                                        </p:tgtEl>
                                        <p:attrNameLst>
                                          <p:attrName>style.visibility</p:attrName>
                                        </p:attrNameLst>
                                      </p:cBhvr>
                                      <p:to>
                                        <p:strVal val="visible"/>
                                      </p:to>
                                    </p:set>
                                    <p:anim calcmode="lin" valueType="num">
                                      <p:cBhvr additive="base">
                                        <p:cTn id="43" dur="500" fill="hold"/>
                                        <p:tgtEl>
                                          <p:spTgt spid="2056"/>
                                        </p:tgtEl>
                                        <p:attrNameLst>
                                          <p:attrName>ppt_x</p:attrName>
                                        </p:attrNameLst>
                                      </p:cBhvr>
                                      <p:tavLst>
                                        <p:tav tm="0">
                                          <p:val>
                                            <p:strVal val="#ppt_x"/>
                                          </p:val>
                                        </p:tav>
                                        <p:tav tm="100000">
                                          <p:val>
                                            <p:strVal val="#ppt_x"/>
                                          </p:val>
                                        </p:tav>
                                      </p:tavLst>
                                    </p:anim>
                                    <p:anim calcmode="lin" valueType="num">
                                      <p:cBhvr additive="base">
                                        <p:cTn id="4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dirty="0" smtClean="0">
                <a:latin typeface="Tahoma"/>
              </a:rPr>
              <a:t>viernes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73332"/>
            <a:ext cx="3851700" cy="46178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73332"/>
            <a:ext cx="3851700" cy="45416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29/12/2016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29/12/2016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2017-51</a:t>
            </a:r>
            <a:r>
              <a:rPr lang="es-UY" sz="3600" dirty="0" smtClean="0"/>
              <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9050338" cy="838200"/>
          </a:xfrm>
        </p:spPr>
        <p:txBody>
          <a:bodyPr/>
          <a:lstStyle/>
          <a:p>
            <a:r>
              <a:rPr lang="es-MX" sz="2800" dirty="0" smtClean="0"/>
              <a:t>COSTO GENERACIÓN TÉRMICA</a:t>
            </a:r>
            <a:endParaRPr lang="es-ES" sz="2800" dirty="0" smtClean="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6670563" cy="3429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170974"/>
            <a:ext cx="3643313" cy="24931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533400"/>
          </a:xfrm>
        </p:spPr>
        <p:txBody>
          <a:bodyPr/>
          <a:lstStyle/>
          <a:p>
            <a:r>
              <a:rPr lang="es-UY" dirty="0" smtClean="0"/>
              <a:t>MEDIANO PLAZO</a:t>
            </a:r>
            <a:endParaRPr lang="es-UY"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912813"/>
            <a:ext cx="82423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65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457200"/>
          </a:xfrm>
        </p:spPr>
        <p:txBody>
          <a:bodyPr/>
          <a:lstStyle/>
          <a:p>
            <a:r>
              <a:rPr lang="es-UY" dirty="0" smtClean="0"/>
              <a:t>CPC, caso libre aportes sin lluvias</a:t>
            </a:r>
            <a:endParaRPr lang="es-UY"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575052" cy="4739819"/>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1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6" y="152400"/>
            <a:ext cx="7529513" cy="6331108"/>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7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err="1" smtClean="0"/>
              <a:t>SimSEE</a:t>
            </a:r>
            <a:r>
              <a:rPr lang="es-UY" dirty="0" smtClean="0"/>
              <a:t> libre S/E y aportes sin lluvias</a:t>
            </a:r>
            <a:endParaRPr lang="es-UY"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799"/>
            <a:ext cx="8610600" cy="5260495"/>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03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648986" cy="6400800"/>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3400" y="228600"/>
            <a:ext cx="7772400" cy="1143000"/>
          </a:xfrm>
        </p:spPr>
        <p:txBody>
          <a:bodyPr/>
          <a:lstStyle/>
          <a:p>
            <a:r>
              <a:rPr lang="es-UY" sz="2800" dirty="0" smtClean="0"/>
              <a:t>Ídem c</a:t>
            </a:r>
            <a:r>
              <a:rPr lang="es-UY" sz="2800" dirty="0" smtClean="0"/>
              <a:t>aso anterior pero con Terra a pleno</a:t>
            </a:r>
            <a:endParaRPr lang="es-UY" sz="2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78" y="1219200"/>
            <a:ext cx="8312921" cy="5078634"/>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191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569310" cy="6334126"/>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792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381000"/>
            <a:ext cx="8686800" cy="609600"/>
          </a:xfrm>
        </p:spPr>
        <p:txBody>
          <a:bodyPr/>
          <a:lstStyle/>
          <a:p>
            <a:pPr algn="ctr"/>
            <a:r>
              <a:rPr lang="es-UY" sz="2800" dirty="0" smtClean="0"/>
              <a:t>Resumen semana actual N° </a:t>
            </a:r>
            <a:r>
              <a:rPr lang="es-UY" sz="2800" dirty="0" smtClean="0"/>
              <a:t>52</a:t>
            </a:r>
            <a:endParaRPr lang="es-ES" sz="2800" dirty="0" smtClean="0"/>
          </a:p>
        </p:txBody>
      </p:sp>
      <p:sp>
        <p:nvSpPr>
          <p:cNvPr id="32770" name="Rectangle 3"/>
          <p:cNvSpPr>
            <a:spLocks noGrp="1" noChangeArrowheads="1"/>
          </p:cNvSpPr>
          <p:nvPr>
            <p:ph type="body" sz="half" idx="2"/>
          </p:nvPr>
        </p:nvSpPr>
        <p:spPr>
          <a:xfrm>
            <a:off x="152400" y="990600"/>
            <a:ext cx="8763000" cy="5181600"/>
          </a:xfrm>
        </p:spPr>
        <p:txBody>
          <a:bodyPr/>
          <a:lstStyle/>
          <a:p>
            <a:pPr marL="342900" indent="-342900" algn="just">
              <a:spcBef>
                <a:spcPts val="600"/>
              </a:spcBef>
              <a:spcAft>
                <a:spcPts val="0"/>
              </a:spcAft>
              <a:buFont typeface="Arial" panose="020B0604020202020204" pitchFamily="34" charset="0"/>
              <a:buChar char="•"/>
            </a:pPr>
            <a:endParaRPr lang="es-ES" sz="2000" dirty="0" smtClean="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dirty="0" smtClean="0">
                <a:latin typeface="Calibri"/>
                <a:ea typeface="Times New Roman"/>
                <a:cs typeface="Arial"/>
              </a:rPr>
              <a:t>La demanda ha sido inferior a la prevista en un valor del orden de los 3 </a:t>
            </a:r>
            <a:r>
              <a:rPr lang="es-ES" sz="2000" dirty="0" err="1" smtClean="0">
                <a:latin typeface="Calibri"/>
                <a:ea typeface="Times New Roman"/>
                <a:cs typeface="Arial"/>
              </a:rPr>
              <a:t>GWh</a:t>
            </a:r>
            <a:endParaRPr lang="es-ES" sz="2000" dirty="0" smtClean="0">
              <a:latin typeface="Calibri"/>
              <a:ea typeface="Times New Roman"/>
              <a:cs typeface="Arial"/>
            </a:endParaRPr>
          </a:p>
          <a:p>
            <a:pPr marL="342900" indent="-342900" algn="just">
              <a:spcBef>
                <a:spcPts val="600"/>
              </a:spcBef>
              <a:spcAft>
                <a:spcPts val="0"/>
              </a:spcAft>
              <a:buFont typeface="Arial" panose="020B0604020202020204" pitchFamily="34" charset="0"/>
              <a:buChar char="•"/>
            </a:pPr>
            <a:r>
              <a:rPr lang="es-ES" sz="2000" dirty="0" smtClean="0">
                <a:latin typeface="Calibri"/>
                <a:ea typeface="Times New Roman"/>
                <a:cs typeface="Arial"/>
              </a:rPr>
              <a:t>Se han producido precipitaciones muy intensas en todas las cuencas que han producido aumentos de aportes de diferente magnitud en todas las centrales</a:t>
            </a:r>
          </a:p>
          <a:p>
            <a:pPr marL="342900" indent="-342900" algn="just">
              <a:spcBef>
                <a:spcPts val="600"/>
              </a:spcBef>
              <a:spcAft>
                <a:spcPts val="0"/>
              </a:spcAft>
              <a:buFont typeface="Arial" panose="020B0604020202020204" pitchFamily="34" charset="0"/>
              <a:buChar char="•"/>
            </a:pPr>
            <a:r>
              <a:rPr lang="es-ES" sz="2000" dirty="0" smtClean="0">
                <a:latin typeface="Calibri"/>
                <a:ea typeface="Times New Roman"/>
                <a:cs typeface="Arial"/>
              </a:rPr>
              <a:t>Debido a los pronósticos y las lluvias producidas de realizaron varias reprogramaciones durante la semana</a:t>
            </a:r>
          </a:p>
          <a:p>
            <a:pPr marL="342900" indent="-342900" algn="just">
              <a:spcBef>
                <a:spcPts val="600"/>
              </a:spcBef>
              <a:spcAft>
                <a:spcPts val="0"/>
              </a:spcAft>
              <a:buFont typeface="Arial" panose="020B0604020202020204" pitchFamily="34" charset="0"/>
              <a:buChar char="•"/>
            </a:pPr>
            <a:r>
              <a:rPr lang="es-ES" sz="2000" dirty="0" smtClean="0">
                <a:latin typeface="Calibri"/>
                <a:ea typeface="Times New Roman"/>
                <a:cs typeface="Arial"/>
              </a:rPr>
              <a:t>Se realizaron los trabajos en el 1-15 y 1-35 de Palmar que implico el despacho de todo el térmico e incluso importación desde Brasil</a:t>
            </a:r>
          </a:p>
          <a:p>
            <a:pPr marL="342900" indent="-342900" algn="just">
              <a:spcBef>
                <a:spcPts val="600"/>
              </a:spcBef>
              <a:spcAft>
                <a:spcPts val="0"/>
              </a:spcAft>
              <a:buFont typeface="Arial" panose="020B0604020202020204" pitchFamily="34" charset="0"/>
              <a:buChar char="•"/>
            </a:pPr>
            <a:r>
              <a:rPr lang="es-ES" sz="2000" dirty="0" smtClean="0">
                <a:latin typeface="Calibri"/>
                <a:ea typeface="Times New Roman"/>
                <a:cs typeface="Arial"/>
              </a:rPr>
              <a:t>La </a:t>
            </a:r>
            <a:r>
              <a:rPr lang="es-ES" sz="2000" dirty="0" err="1" smtClean="0">
                <a:latin typeface="Calibri"/>
                <a:ea typeface="Times New Roman"/>
                <a:cs typeface="Arial"/>
              </a:rPr>
              <a:t>conversora</a:t>
            </a:r>
            <a:r>
              <a:rPr lang="es-ES" sz="2000" dirty="0" smtClean="0">
                <a:latin typeface="Calibri"/>
                <a:ea typeface="Times New Roman"/>
                <a:cs typeface="Arial"/>
              </a:rPr>
              <a:t> de Melo no estuvo disponible durante la realización de los trabajos.</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endParaRPr lang="es-ES"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endParaRPr lang="es-UY" sz="2000" dirty="0">
              <a:latin typeface="Arial"/>
              <a:ea typeface="Times New Roman"/>
              <a:cs typeface="Times New Roman"/>
            </a:endParaRPr>
          </a:p>
          <a:p>
            <a:pPr algn="just">
              <a:spcBef>
                <a:spcPts val="600"/>
              </a:spcBef>
              <a:spcAft>
                <a:spcPts val="0"/>
              </a:spcAft>
            </a:pPr>
            <a:r>
              <a:rPr lang="es-ES" sz="2000" dirty="0">
                <a:latin typeface="Arial"/>
                <a:ea typeface="Times New Roman"/>
                <a:cs typeface="Times New Roman"/>
              </a:rPr>
              <a:t> </a:t>
            </a:r>
            <a:endParaRPr lang="es-ES" sz="2000" dirty="0" smtClean="0">
              <a:latin typeface="Arial"/>
              <a:ea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M</a:t>
            </a:r>
            <a:r>
              <a:rPr lang="es-UY" dirty="0" smtClean="0"/>
              <a:t>ensual</a:t>
            </a:r>
            <a:endParaRPr lang="es-UY" dirty="0"/>
          </a:p>
        </p:txBody>
      </p:sp>
      <p:sp>
        <p:nvSpPr>
          <p:cNvPr id="3" name="2 Marcador de contenido"/>
          <p:cNvSpPr>
            <a:spLocks noGrp="1"/>
          </p:cNvSpPr>
          <p:nvPr>
            <p:ph idx="1"/>
          </p:nvPr>
        </p:nvSpPr>
        <p:spPr/>
        <p:txBody>
          <a:bodyPr/>
          <a:lstStyle/>
          <a:p>
            <a:r>
              <a:rPr lang="es-UY" dirty="0" smtClean="0"/>
              <a:t>No aporta información a la programación de la semana </a:t>
            </a:r>
            <a:r>
              <a:rPr lang="es-UY" dirty="0" smtClean="0"/>
              <a:t>01/17</a:t>
            </a:r>
            <a:endParaRPr lang="es-UY" dirty="0"/>
          </a:p>
        </p:txBody>
      </p:sp>
    </p:spTree>
    <p:extLst>
      <p:ext uri="{BB962C8B-B14F-4D97-AF65-F5344CB8AC3E}">
        <p14:creationId xmlns:p14="http://schemas.microsoft.com/office/powerpoint/2010/main" val="333866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609600"/>
            <a:ext cx="8686800" cy="1143000"/>
          </a:xfrm>
        </p:spPr>
        <p:txBody>
          <a:bodyPr/>
          <a:lstStyle/>
          <a:p>
            <a:r>
              <a:rPr lang="es-UY" sz="2800" dirty="0" smtClean="0"/>
              <a:t>Ejercicio valorización recursos hidráulicos</a:t>
            </a:r>
            <a:endParaRPr lang="es-UY" sz="2800" dirty="0"/>
          </a:p>
        </p:txBody>
      </p:sp>
      <p:sp>
        <p:nvSpPr>
          <p:cNvPr id="3" name="2 Marcador de contenido"/>
          <p:cNvSpPr>
            <a:spLocks noGrp="1"/>
          </p:cNvSpPr>
          <p:nvPr>
            <p:ph idx="1"/>
          </p:nvPr>
        </p:nvSpPr>
        <p:spPr>
          <a:xfrm>
            <a:off x="457200" y="1676400"/>
            <a:ext cx="8001000" cy="4419600"/>
          </a:xfrm>
        </p:spPr>
        <p:txBody>
          <a:bodyPr/>
          <a:lstStyle/>
          <a:p>
            <a:pPr lvl="1"/>
            <a:endParaRPr lang="es-UY" dirty="0"/>
          </a:p>
        </p:txBody>
      </p:sp>
    </p:spTree>
    <p:extLst>
      <p:ext uri="{BB962C8B-B14F-4D97-AF65-F5344CB8AC3E}">
        <p14:creationId xmlns:p14="http://schemas.microsoft.com/office/powerpoint/2010/main" val="402634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32</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29/12/2016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32</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01/17:</a:t>
            </a:r>
            <a:r>
              <a:rPr lang="es-UY" sz="3600" dirty="0" smtClean="0"/>
              <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(viernes)</a:t>
            </a:r>
            <a:br>
              <a:rPr lang="es-UY" dirty="0" smtClean="0"/>
            </a:br>
            <a:endParaRPr lang="es-ES" dirty="0" smtClean="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609600"/>
            <a:ext cx="6277622" cy="4495800"/>
          </a:xfrm>
          <a:prstGeom prst="rect">
            <a:avLst/>
          </a:prstGeom>
          <a:noFill/>
          <a:ln w="222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43400"/>
            <a:ext cx="2438400" cy="2412786"/>
          </a:xfrm>
          <a:prstGeom prst="rect">
            <a:avLst/>
          </a:prstGeom>
          <a:noFill/>
          <a:ln w="222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74019"/>
            <a:ext cx="7958138" cy="4970698"/>
          </a:xfrm>
          <a:prstGeom prst="rect">
            <a:avLst/>
          </a:prstGeom>
          <a:noFill/>
          <a:ln w="222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043738" cy="5355019"/>
          </a:xfrm>
          <a:prstGeom prst="rect">
            <a:avLst/>
          </a:prstGeom>
          <a:noFill/>
          <a:ln w="222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sz="2800" dirty="0" smtClean="0"/>
              <a:t>Principales trabajos en la red de Transmisión</a:t>
            </a:r>
            <a:endParaRPr lang="es-UY" sz="2800" dirty="0"/>
          </a:p>
        </p:txBody>
      </p:sp>
      <p:sp>
        <p:nvSpPr>
          <p:cNvPr id="3" name="2 Marcador de contenido"/>
          <p:cNvSpPr>
            <a:spLocks noGrp="1"/>
          </p:cNvSpPr>
          <p:nvPr>
            <p:ph idx="1"/>
          </p:nvPr>
        </p:nvSpPr>
        <p:spPr/>
        <p:txBody>
          <a:bodyPr/>
          <a:lstStyle/>
          <a:p>
            <a:r>
              <a:rPr lang="es-UY" dirty="0" smtClean="0"/>
              <a:t>No hay trabajos de relevancia para la semana entrante</a:t>
            </a:r>
            <a:endParaRPr lang="es-UY" dirty="0"/>
          </a:p>
        </p:txBody>
      </p:sp>
    </p:spTree>
    <p:extLst>
      <p:ext uri="{BB962C8B-B14F-4D97-AF65-F5344CB8AC3E}">
        <p14:creationId xmlns:p14="http://schemas.microsoft.com/office/powerpoint/2010/main" val="88086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09600" y="21771"/>
            <a:ext cx="7772400" cy="914400"/>
          </a:xfrm>
        </p:spPr>
        <p:txBody>
          <a:bodyPr/>
          <a:lstStyle/>
          <a:p>
            <a:r>
              <a:rPr lang="es-UY" dirty="0" smtClean="0"/>
              <a:t>Perspectivas para la semana </a:t>
            </a:r>
            <a:r>
              <a:rPr lang="es-UY" dirty="0" smtClean="0"/>
              <a:t>01</a:t>
            </a:r>
            <a:r>
              <a:rPr lang="es-UY" dirty="0" smtClean="0"/>
              <a:t/>
            </a:r>
            <a:br>
              <a:rPr lang="es-UY" dirty="0" smtClean="0"/>
            </a:br>
            <a:endParaRPr lang="es-UY" dirty="0" smtClean="0"/>
          </a:p>
        </p:txBody>
      </p:sp>
      <p:sp>
        <p:nvSpPr>
          <p:cNvPr id="31746" name="5 Marcador de contenido"/>
          <p:cNvSpPr>
            <a:spLocks noGrp="1"/>
          </p:cNvSpPr>
          <p:nvPr>
            <p:ph idx="1"/>
          </p:nvPr>
        </p:nvSpPr>
        <p:spPr>
          <a:xfrm>
            <a:off x="381000" y="609600"/>
            <a:ext cx="8636000" cy="5791200"/>
          </a:xfrm>
        </p:spPr>
        <p:txBody>
          <a:bodyPr/>
          <a:lstStyle/>
          <a:p>
            <a:pPr lvl="0" algn="just">
              <a:spcBef>
                <a:spcPts val="600"/>
              </a:spcBef>
              <a:spcAft>
                <a:spcPts val="0"/>
              </a:spcAft>
              <a:buFont typeface="Arial" panose="020B0604020202020204" pitchFamily="34" charset="0"/>
              <a:buChar char="•"/>
            </a:pPr>
            <a:r>
              <a:rPr lang="es-ES" sz="2000" dirty="0">
                <a:solidFill>
                  <a:srgbClr val="3333CC"/>
                </a:solidFill>
                <a:latin typeface="Calibri"/>
                <a:ea typeface="Times New Roman"/>
                <a:cs typeface="Arial"/>
              </a:rPr>
              <a:t>A la fecha existen pronósticos adicionales de mucha importancia para ambas cuencas sobre todo pensando que los escurrimientos presentes han aumentado y por tanto los aportes pueden sufrir un aumento importante.</a:t>
            </a:r>
            <a:endParaRPr lang="es-UY" sz="2000" dirty="0">
              <a:solidFill>
                <a:srgbClr val="3333CC"/>
              </a:solidFill>
              <a:latin typeface="Arial"/>
              <a:ea typeface="Times New Roman"/>
              <a:cs typeface="Times New Roman"/>
            </a:endParaRPr>
          </a:p>
          <a:p>
            <a:pPr lvl="0" algn="just">
              <a:spcBef>
                <a:spcPts val="600"/>
              </a:spcBef>
              <a:spcAft>
                <a:spcPts val="0"/>
              </a:spcAft>
              <a:buFont typeface="Arial" panose="020B0604020202020204" pitchFamily="34" charset="0"/>
              <a:buChar char="•"/>
            </a:pPr>
            <a:r>
              <a:rPr lang="es-ES" sz="2000" dirty="0">
                <a:solidFill>
                  <a:srgbClr val="3333CC"/>
                </a:solidFill>
                <a:latin typeface="Calibri"/>
                <a:ea typeface="Times New Roman"/>
                <a:cs typeface="Arial"/>
              </a:rPr>
              <a:t>La previsión de temperaturas es relativamente baja para la época con máximas promedio para la semana lo que sumado al feriado del viernes hace que la previsión de energía semanal sea del orden de 208 </a:t>
            </a:r>
            <a:r>
              <a:rPr lang="es-ES" sz="2000" dirty="0" err="1">
                <a:solidFill>
                  <a:srgbClr val="3333CC"/>
                </a:solidFill>
                <a:latin typeface="Calibri"/>
                <a:ea typeface="Times New Roman"/>
                <a:cs typeface="Arial"/>
              </a:rPr>
              <a:t>GWh</a:t>
            </a:r>
            <a:r>
              <a:rPr lang="es-ES" sz="2000" dirty="0">
                <a:solidFill>
                  <a:srgbClr val="3333CC"/>
                </a:solidFill>
                <a:latin typeface="Calibri"/>
                <a:ea typeface="Times New Roman"/>
                <a:cs typeface="Arial"/>
              </a:rPr>
              <a:t>.</a:t>
            </a:r>
            <a:endParaRPr lang="es-UY" sz="2000" dirty="0">
              <a:solidFill>
                <a:srgbClr val="3333CC"/>
              </a:solidFill>
              <a:latin typeface="Arial"/>
              <a:ea typeface="Times New Roman"/>
              <a:cs typeface="Times New Roman"/>
            </a:endParaRPr>
          </a:p>
          <a:p>
            <a:r>
              <a:rPr lang="es-ES" sz="2000" dirty="0">
                <a:solidFill>
                  <a:srgbClr val="3333CC"/>
                </a:solidFill>
                <a:latin typeface="Calibri"/>
                <a:ea typeface="Times New Roman"/>
                <a:cs typeface="Arial"/>
              </a:rPr>
              <a:t>La previsión de generación eólica será media para la semana entrante</a:t>
            </a:r>
          </a:p>
          <a:p>
            <a:endParaRPr lang="es-ES" sz="2000" dirty="0" smtClean="0"/>
          </a:p>
          <a:p>
            <a:endParaRPr lang="es-ES" sz="2000" dirty="0"/>
          </a:p>
          <a:p>
            <a:endParaRPr lang="es-ES" sz="2000" dirty="0" smtClean="0"/>
          </a:p>
          <a:p>
            <a:endParaRPr lang="es-ES" sz="2000" dirty="0"/>
          </a:p>
          <a:p>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50" y="228600"/>
            <a:ext cx="8991600" cy="5562600"/>
          </a:xfrm>
        </p:spPr>
        <p:txBody>
          <a:bodyPr/>
          <a:lstStyle/>
          <a:p>
            <a:pPr marL="0" indent="0">
              <a:buNone/>
            </a:pPr>
            <a:r>
              <a:rPr lang="es-ES" sz="2400" b="1" u="sng" dirty="0" smtClean="0">
                <a:solidFill>
                  <a:srgbClr val="0033CC"/>
                </a:solidFill>
              </a:rPr>
              <a:t>Modelos</a:t>
            </a:r>
          </a:p>
          <a:p>
            <a:pPr algn="just">
              <a:spcBef>
                <a:spcPts val="600"/>
              </a:spcBef>
              <a:spcAft>
                <a:spcPts val="0"/>
              </a:spcAft>
            </a:pPr>
            <a:r>
              <a:rPr lang="es-ES" sz="2000" b="1" dirty="0" smtClean="0">
                <a:latin typeface="Calibri"/>
                <a:ea typeface="Times New Roman"/>
                <a:cs typeface="Arial"/>
              </a:rPr>
              <a:t>OPERGEN/CPC</a:t>
            </a:r>
          </a:p>
          <a:p>
            <a:pPr lvl="1" algn="just">
              <a:spcBef>
                <a:spcPts val="600"/>
              </a:spcBef>
              <a:spcAft>
                <a:spcPts val="0"/>
              </a:spcAft>
            </a:pPr>
            <a:r>
              <a:rPr lang="es-ES" sz="2000" b="1" dirty="0" smtClean="0">
                <a:latin typeface="Calibri"/>
                <a:ea typeface="Times New Roman"/>
                <a:cs typeface="Arial"/>
              </a:rPr>
              <a:t>El modelo no despacha </a:t>
            </a:r>
            <a:r>
              <a:rPr lang="es-ES" sz="2000" b="1" dirty="0" err="1" smtClean="0">
                <a:latin typeface="Calibri"/>
                <a:ea typeface="Times New Roman"/>
                <a:cs typeface="Arial"/>
              </a:rPr>
              <a:t>termico</a:t>
            </a:r>
            <a:r>
              <a:rPr lang="es-ES" sz="2000" b="1" dirty="0" smtClean="0">
                <a:latin typeface="Calibri"/>
                <a:ea typeface="Times New Roman"/>
                <a:cs typeface="Arial"/>
              </a:rPr>
              <a:t> y despacha Terra a pleno, obtiene cotas de 35,10 y 38,4 m en Salto y Palmar respectivamente</a:t>
            </a:r>
          </a:p>
          <a:p>
            <a:pPr algn="just">
              <a:spcBef>
                <a:spcPts val="600"/>
              </a:spcBef>
              <a:spcAft>
                <a:spcPts val="0"/>
              </a:spcAft>
            </a:pPr>
            <a:r>
              <a:rPr lang="es-ES" sz="2000" b="1" dirty="0" err="1" smtClean="0">
                <a:latin typeface="Calibri"/>
                <a:ea typeface="Times New Roman"/>
                <a:cs typeface="Arial"/>
              </a:rPr>
              <a:t>SimSEE</a:t>
            </a:r>
            <a:endParaRPr lang="es-ES" sz="2000" b="1" dirty="0" smtClean="0">
              <a:latin typeface="Calibri"/>
              <a:ea typeface="Times New Roman"/>
              <a:cs typeface="Arial"/>
            </a:endParaRPr>
          </a:p>
          <a:p>
            <a:pPr lvl="1" algn="just">
              <a:spcBef>
                <a:spcPts val="600"/>
              </a:spcBef>
              <a:spcAft>
                <a:spcPts val="0"/>
              </a:spcAft>
            </a:pPr>
            <a:r>
              <a:rPr lang="es-ES" sz="2000" b="1" dirty="0" smtClean="0">
                <a:latin typeface="Calibri"/>
                <a:ea typeface="Times New Roman"/>
                <a:cs typeface="Arial"/>
              </a:rPr>
              <a:t>Se corrieron dos casos</a:t>
            </a:r>
          </a:p>
          <a:p>
            <a:pPr lvl="1" algn="just">
              <a:spcBef>
                <a:spcPts val="600"/>
              </a:spcBef>
              <a:spcAft>
                <a:spcPts val="0"/>
              </a:spcAft>
            </a:pPr>
            <a:r>
              <a:rPr lang="es-ES" sz="2000" b="1" dirty="0" smtClean="0">
                <a:latin typeface="Calibri"/>
                <a:ea typeface="Times New Roman"/>
                <a:cs typeface="Arial"/>
              </a:rPr>
              <a:t>Caso libre</a:t>
            </a:r>
          </a:p>
          <a:p>
            <a:pPr lvl="2" algn="just">
              <a:spcBef>
                <a:spcPts val="600"/>
              </a:spcBef>
              <a:spcAft>
                <a:spcPts val="0"/>
              </a:spcAft>
            </a:pPr>
            <a:r>
              <a:rPr lang="es-ES" b="1" dirty="0" smtClean="0">
                <a:latin typeface="Calibri"/>
                <a:ea typeface="Times New Roman"/>
                <a:cs typeface="Arial"/>
              </a:rPr>
              <a:t>No despacha térmico, no despacha Terra a pleno y obtiene cotas de 34,1 y 37,9 m en Salto y Palmar respectivamente</a:t>
            </a:r>
          </a:p>
          <a:p>
            <a:pPr lvl="1" algn="just">
              <a:spcBef>
                <a:spcPts val="600"/>
              </a:spcBef>
              <a:spcAft>
                <a:spcPts val="0"/>
              </a:spcAft>
            </a:pPr>
            <a:r>
              <a:rPr lang="es-ES" sz="2000" b="1" dirty="0" smtClean="0">
                <a:latin typeface="Calibri"/>
                <a:ea typeface="Times New Roman"/>
                <a:cs typeface="Arial"/>
              </a:rPr>
              <a:t>Ídem al anterior pero con Terra a pleno</a:t>
            </a:r>
          </a:p>
          <a:p>
            <a:pPr lvl="2" algn="just">
              <a:spcBef>
                <a:spcPts val="600"/>
              </a:spcBef>
              <a:spcAft>
                <a:spcPts val="0"/>
              </a:spcAft>
            </a:pPr>
            <a:r>
              <a:rPr lang="es-ES" b="1" dirty="0" smtClean="0">
                <a:latin typeface="Calibri"/>
                <a:ea typeface="Times New Roman"/>
                <a:cs typeface="Arial"/>
              </a:rPr>
              <a:t>Obtiene costos similares pero mas bajo que el caso anterior y obtiene cotas de 34,5 y 39,0 m en Salto y Palmar respectivamente</a:t>
            </a:r>
            <a:endParaRPr lang="es-UY" dirty="0">
              <a:latin typeface="Arial"/>
              <a:ea typeface="Times New Roman"/>
              <a:cs typeface="Times New Roman"/>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76200"/>
            <a:ext cx="7772400" cy="685800"/>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idx="1"/>
          </p:nvPr>
        </p:nvSpPr>
        <p:spPr>
          <a:xfrm>
            <a:off x="228600" y="533400"/>
            <a:ext cx="8305800" cy="4876800"/>
          </a:xfrm>
        </p:spPr>
        <p:txBody>
          <a:bodyPr/>
          <a:lstStyle/>
          <a:p>
            <a:pPr lvl="0" algn="just">
              <a:spcBef>
                <a:spcPts val="600"/>
              </a:spcBef>
              <a:spcAft>
                <a:spcPts val="0"/>
              </a:spcAft>
              <a:buFont typeface="Calibri"/>
              <a:buChar char="•"/>
            </a:pPr>
            <a:endParaRPr lang="es-UY" dirty="0">
              <a:solidFill>
                <a:srgbClr val="FF0000"/>
              </a:solidFill>
              <a:latin typeface="Arial"/>
              <a:ea typeface="Times New Roman"/>
              <a:cs typeface="Calibri"/>
            </a:endParaRPr>
          </a:p>
          <a:p>
            <a:pPr lvl="1"/>
            <a:endParaRPr lang="es-UY" dirty="0"/>
          </a:p>
        </p:txBody>
      </p:sp>
      <p:sp>
        <p:nvSpPr>
          <p:cNvPr id="2" name="1 Rectángulo"/>
          <p:cNvSpPr/>
          <p:nvPr/>
        </p:nvSpPr>
        <p:spPr>
          <a:xfrm>
            <a:off x="685800" y="1600199"/>
            <a:ext cx="7848600" cy="2985433"/>
          </a:xfrm>
          <a:prstGeom prst="rect">
            <a:avLst/>
          </a:prstGeom>
        </p:spPr>
        <p:txBody>
          <a:bodyPr wrap="square">
            <a:spAutoFit/>
          </a:bodyPr>
          <a:lstStyle/>
          <a:p>
            <a:pPr algn="just">
              <a:spcBef>
                <a:spcPts val="600"/>
              </a:spcBef>
              <a:spcAft>
                <a:spcPts val="0"/>
              </a:spcAft>
            </a:pPr>
            <a:r>
              <a:rPr lang="es-ES" sz="2400" dirty="0">
                <a:solidFill>
                  <a:schemeClr val="accent2">
                    <a:lumMod val="75000"/>
                  </a:schemeClr>
                </a:solidFill>
                <a:latin typeface="Arial"/>
                <a:ea typeface="Times New Roman"/>
                <a:cs typeface="Times New Roman"/>
              </a:rPr>
              <a:t>En vista de los pronósticos de precipitaciones se propone el siguiente despacho válido hasta el lunes de la semana entrante:</a:t>
            </a:r>
            <a:endParaRPr lang="es-UY" sz="2400" dirty="0">
              <a:solidFill>
                <a:schemeClr val="accent2">
                  <a:lumMod val="75000"/>
                </a:schemeClr>
              </a:solidFill>
              <a:latin typeface="Arial"/>
              <a:ea typeface="Times New Roman"/>
              <a:cs typeface="Times New Roman"/>
            </a:endParaRPr>
          </a:p>
          <a:p>
            <a:pPr marL="342900" lvl="0" indent="-342900" algn="just">
              <a:spcBef>
                <a:spcPts val="600"/>
              </a:spcBef>
              <a:spcAft>
                <a:spcPts val="0"/>
              </a:spcAft>
              <a:buFont typeface="Arial"/>
              <a:buChar char="-"/>
            </a:pPr>
            <a:r>
              <a:rPr lang="es-ES" sz="2400" dirty="0">
                <a:solidFill>
                  <a:schemeClr val="accent2">
                    <a:lumMod val="75000"/>
                  </a:schemeClr>
                </a:solidFill>
                <a:latin typeface="Arial"/>
                <a:ea typeface="Times New Roman"/>
                <a:cs typeface="Times New Roman"/>
              </a:rPr>
              <a:t>Terra a pleno</a:t>
            </a:r>
            <a:endParaRPr lang="es-UY" sz="2400" dirty="0">
              <a:solidFill>
                <a:schemeClr val="accent2">
                  <a:lumMod val="75000"/>
                </a:schemeClr>
              </a:solidFill>
              <a:latin typeface="Arial"/>
              <a:ea typeface="Times New Roman"/>
              <a:cs typeface="Times New Roman"/>
            </a:endParaRPr>
          </a:p>
          <a:p>
            <a:pPr marL="342900" lvl="0" indent="-342900" algn="just">
              <a:spcBef>
                <a:spcPts val="600"/>
              </a:spcBef>
              <a:spcAft>
                <a:spcPts val="0"/>
              </a:spcAft>
              <a:buFont typeface="Arial"/>
              <a:buChar char="-"/>
            </a:pPr>
            <a:r>
              <a:rPr lang="es-ES" sz="2400" dirty="0" err="1">
                <a:solidFill>
                  <a:srgbClr val="FF0000"/>
                </a:solidFill>
                <a:latin typeface="Arial"/>
                <a:ea typeface="Times New Roman"/>
                <a:cs typeface="Times New Roman"/>
              </a:rPr>
              <a:t>Galofer</a:t>
            </a:r>
            <a:r>
              <a:rPr lang="es-ES" sz="2400" dirty="0">
                <a:solidFill>
                  <a:srgbClr val="FF0000"/>
                </a:solidFill>
                <a:latin typeface="Arial"/>
                <a:ea typeface="Times New Roman"/>
                <a:cs typeface="Times New Roman"/>
              </a:rPr>
              <a:t> y </a:t>
            </a:r>
            <a:r>
              <a:rPr lang="es-ES" sz="2400" dirty="0" err="1">
                <a:solidFill>
                  <a:srgbClr val="FF0000"/>
                </a:solidFill>
                <a:latin typeface="Arial"/>
                <a:ea typeface="Times New Roman"/>
                <a:cs typeface="Times New Roman"/>
              </a:rPr>
              <a:t>Ponlar</a:t>
            </a:r>
            <a:endParaRPr lang="es-UY" sz="2400" dirty="0">
              <a:solidFill>
                <a:srgbClr val="FF0000"/>
              </a:solidFill>
              <a:latin typeface="Arial"/>
              <a:ea typeface="Times New Roman"/>
              <a:cs typeface="Times New Roman"/>
            </a:endParaRPr>
          </a:p>
          <a:p>
            <a:pPr marL="342900" lvl="0" indent="-342900" algn="just">
              <a:spcBef>
                <a:spcPts val="600"/>
              </a:spcBef>
              <a:spcAft>
                <a:spcPts val="0"/>
              </a:spcAft>
              <a:buFont typeface="Arial"/>
              <a:buChar char="-"/>
            </a:pPr>
            <a:r>
              <a:rPr lang="es-ES" sz="2400" dirty="0">
                <a:solidFill>
                  <a:schemeClr val="accent2">
                    <a:lumMod val="75000"/>
                  </a:schemeClr>
                </a:solidFill>
                <a:latin typeface="Arial"/>
                <a:ea typeface="Times New Roman"/>
                <a:cs typeface="Times New Roman"/>
              </a:rPr>
              <a:t>Palmar para cota de 38.5 m</a:t>
            </a:r>
            <a:endParaRPr lang="es-UY" sz="2400" dirty="0">
              <a:solidFill>
                <a:schemeClr val="accent2">
                  <a:lumMod val="75000"/>
                </a:schemeClr>
              </a:solidFill>
              <a:latin typeface="Arial"/>
              <a:ea typeface="Times New Roman"/>
              <a:cs typeface="Times New Roman"/>
            </a:endParaRPr>
          </a:p>
          <a:p>
            <a:pPr marL="342900" lvl="0" indent="-342900" algn="just">
              <a:spcBef>
                <a:spcPts val="600"/>
              </a:spcBef>
              <a:spcAft>
                <a:spcPts val="0"/>
              </a:spcAft>
              <a:buFont typeface="Arial"/>
              <a:buChar char="-"/>
            </a:pPr>
            <a:r>
              <a:rPr lang="es-ES" sz="2400" dirty="0">
                <a:solidFill>
                  <a:schemeClr val="accent2">
                    <a:lumMod val="75000"/>
                  </a:schemeClr>
                </a:solidFill>
                <a:latin typeface="Arial"/>
                <a:ea typeface="Times New Roman"/>
                <a:cs typeface="Times New Roman"/>
              </a:rPr>
              <a:t>Salto Grande cierra demanda</a:t>
            </a:r>
            <a:endParaRPr lang="es-UY" sz="2400" dirty="0">
              <a:solidFill>
                <a:schemeClr val="accent2">
                  <a:lumMod val="75000"/>
                </a:schemeClr>
              </a:solidFill>
              <a:effectLst/>
              <a:latin typeface="Arial"/>
              <a:ea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29/12/2016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a:t>
            </a:r>
            <a:br>
              <a:rPr lang="es-ES" sz="2400" dirty="0" smtClean="0"/>
            </a:br>
            <a:endParaRPr lang="es-UY" sz="24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23929"/>
            <a:ext cx="5978349" cy="428147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14800"/>
            <a:ext cx="2647950" cy="262013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343400" cy="588286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2209800" cy="585793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401859</TotalTime>
  <Words>521</Words>
  <Application>Microsoft Office PowerPoint</Application>
  <PresentationFormat>Presentación en pantalla (4:3)</PresentationFormat>
  <Paragraphs>90</Paragraphs>
  <Slides>36</Slides>
  <Notes>9</Notes>
  <HiddenSlides>0</HiddenSlides>
  <MMClips>0</MMClips>
  <ScaleCrop>false</ScaleCrop>
  <HeadingPairs>
    <vt:vector size="4" baseType="variant">
      <vt:variant>
        <vt:lpstr>Tema</vt:lpstr>
      </vt:variant>
      <vt:variant>
        <vt:i4>2</vt:i4>
      </vt:variant>
      <vt:variant>
        <vt:lpstr>Títulos de diapositiva</vt:lpstr>
      </vt:variant>
      <vt:variant>
        <vt:i4>36</vt:i4>
      </vt:variant>
    </vt:vector>
  </HeadingPairs>
  <TitlesOfParts>
    <vt:vector size="38" baseType="lpstr">
      <vt:lpstr>Presentación en blanco</vt:lpstr>
      <vt:lpstr>Diseño personalizado</vt:lpstr>
      <vt:lpstr>Resultados de la semana en curso  y  programación de la semana  01 de 2017      V1    </vt:lpstr>
      <vt:lpstr>Resultados de la semana en curso: Comentarios generales</vt:lpstr>
      <vt:lpstr>Resumen semana actual N° 52</vt:lpstr>
      <vt:lpstr>Perspectivas para la semana 01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 jueves)</vt:lpstr>
      <vt:lpstr>Semana próxima</vt:lpstr>
      <vt:lpstr>Previsiones de generación eólica fecha 23/12 (viernes)</vt:lpstr>
      <vt:lpstr>Previsiones de generación eólica fecha 28/12 (jueves)</vt:lpstr>
      <vt:lpstr>Presentación de PowerPoint</vt:lpstr>
      <vt:lpstr>Presentación de PowerPoint</vt:lpstr>
      <vt:lpstr>Previsión precipitaciones acumuladas INMET y CPTEC (viernes)</vt:lpstr>
      <vt:lpstr>Programación semanal 2017-51 </vt:lpstr>
      <vt:lpstr>COSTO GENERACIÓN TÉRMICA</vt:lpstr>
      <vt:lpstr>MODELOS</vt:lpstr>
      <vt:lpstr>MEDIANO PLAZO</vt:lpstr>
      <vt:lpstr>CPC, caso libre aportes sin lluvias</vt:lpstr>
      <vt:lpstr>Presentación de PowerPoint</vt:lpstr>
      <vt:lpstr>SimSEE libre S/E y aportes sin lluvias</vt:lpstr>
      <vt:lpstr>Presentación de PowerPoint</vt:lpstr>
      <vt:lpstr>Ídem caso anterior pero con Terra a pleno</vt:lpstr>
      <vt:lpstr>Presentación de PowerPoint</vt:lpstr>
      <vt:lpstr>Mensual</vt:lpstr>
      <vt:lpstr>Ejercicio valorización recursos hidráulicos</vt:lpstr>
      <vt:lpstr>Programa de generación de la semana 01/17:  </vt:lpstr>
      <vt:lpstr>Programa semanal (viernes) </vt:lpstr>
      <vt:lpstr>Datos energéticos diarios</vt:lpstr>
      <vt:lpstr>Datos hidráulicos diarios</vt:lpstr>
      <vt:lpstr>Principales trabajos en la red de Transmisión</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4305</cp:revision>
  <dcterms:created xsi:type="dcterms:W3CDTF">2010-01-29T12:03:38Z</dcterms:created>
  <dcterms:modified xsi:type="dcterms:W3CDTF">2016-12-29T15:58:55Z</dcterms:modified>
</cp:coreProperties>
</file>