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34"/>
  </p:notesMasterIdLst>
  <p:handoutMasterIdLst>
    <p:handoutMasterId r:id="rId35"/>
  </p:handoutMasterIdLst>
  <p:sldIdLst>
    <p:sldId id="1026" r:id="rId3"/>
    <p:sldId id="1027" r:id="rId4"/>
    <p:sldId id="1285" r:id="rId5"/>
    <p:sldId id="1300" r:id="rId6"/>
    <p:sldId id="1355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405" r:id="rId15"/>
    <p:sldId id="1005" r:id="rId16"/>
    <p:sldId id="1349" r:id="rId17"/>
    <p:sldId id="1345" r:id="rId18"/>
    <p:sldId id="1411" r:id="rId19"/>
    <p:sldId id="1368" r:id="rId20"/>
    <p:sldId id="1009" r:id="rId21"/>
    <p:sldId id="1037" r:id="rId22"/>
    <p:sldId id="1313" r:id="rId23"/>
    <p:sldId id="1408" r:id="rId24"/>
    <p:sldId id="1409" r:id="rId25"/>
    <p:sldId id="1410" r:id="rId26"/>
    <p:sldId id="1340" r:id="rId27"/>
    <p:sldId id="1341" r:id="rId28"/>
    <p:sldId id="1175" r:id="rId29"/>
    <p:sldId id="1133" r:id="rId30"/>
    <p:sldId id="1353" r:id="rId31"/>
    <p:sldId id="1354" r:id="rId32"/>
    <p:sldId id="1348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0" autoAdjust="0"/>
    <p:restoredTop sz="91119" autoAdjust="0"/>
  </p:normalViewPr>
  <p:slideViewPr>
    <p:cSldViewPr>
      <p:cViewPr>
        <p:scale>
          <a:sx n="75" d="100"/>
          <a:sy n="75" d="100"/>
        </p:scale>
        <p:origin x="-1872" y="-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10/06/2016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19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10/06/2016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10/06/2016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10/06/2016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10/06/2016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10/06/2016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10/06/2016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10/06/2016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10/06/2016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10/06/2016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10/06/2016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10/06/2016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10/06/2016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10/06/2016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24  de 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0600" cy="419147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6569"/>
            <a:ext cx="3925887" cy="3286125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47839"/>
            <a:ext cx="3975100" cy="330358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6096000" cy="6115708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4584454" y="76200"/>
            <a:ext cx="4330946" cy="1219200"/>
          </a:xfrm>
        </p:spPr>
        <p:txBody>
          <a:bodyPr/>
          <a:lstStyle/>
          <a:p>
            <a:r>
              <a:rPr lang="es-UY" sz="2400" dirty="0" smtClean="0"/>
              <a:t>Previsión aportes Salto Grande (Fuente CTM, jueves)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200" cy="489196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10/06/2016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1" y="304800"/>
            <a:ext cx="85344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09/16 (jueves)</a:t>
            </a:r>
            <a:endParaRPr lang="es-UY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82000" cy="4571999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1905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1100138"/>
            <a:ext cx="6661150" cy="4657725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77200" cy="4648199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6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</a:t>
            </a:r>
            <a:r>
              <a:rPr lang="es-UY" sz="1800" kern="0" dirty="0" smtClean="0">
                <a:ea typeface="+mn-ea"/>
                <a:cs typeface="Arial" charset="0"/>
              </a:rPr>
              <a:t>Fuente CEPTEC  </a:t>
            </a:r>
            <a:r>
              <a:rPr lang="es-UY" sz="1800" kern="0" dirty="0">
                <a:ea typeface="+mn-ea"/>
                <a:cs typeface="Arial" charset="0"/>
              </a:rPr>
              <a:t>(actualizado viernes</a:t>
            </a:r>
            <a:r>
              <a:rPr lang="es-UY" sz="1800" kern="0" dirty="0" smtClean="0">
                <a:ea typeface="+mn-ea"/>
                <a:cs typeface="Arial" charset="0"/>
              </a:rPr>
              <a:t>)</a:t>
            </a: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9" y="1041400"/>
            <a:ext cx="428148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1400"/>
            <a:ext cx="42735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54100"/>
            <a:ext cx="4267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54100"/>
            <a:ext cx="425926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105" y="1054100"/>
            <a:ext cx="425291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54100"/>
            <a:ext cx="4273550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054100"/>
            <a:ext cx="4273550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394" y="1041400"/>
            <a:ext cx="4281487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66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19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10/06/2016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19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2016-24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10/06/2016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6275387" cy="4358164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30" y="3594648"/>
            <a:ext cx="4557713" cy="3051031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5898" y="152400"/>
            <a:ext cx="7772400" cy="1143000"/>
          </a:xfrm>
        </p:spPr>
        <p:txBody>
          <a:bodyPr/>
          <a:lstStyle/>
          <a:p>
            <a:r>
              <a:rPr lang="es-UY" dirty="0" smtClean="0"/>
              <a:t>Mediano plazo, OPERGEN</a:t>
            </a:r>
            <a:endParaRPr lang="es-UY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105775" cy="4930604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52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s-UY" dirty="0" smtClean="0"/>
              <a:t>Corto plazo, CPC</a:t>
            </a:r>
            <a:endParaRPr lang="es-UY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73200"/>
            <a:ext cx="8039100" cy="4443574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439026" cy="612652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0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libre</a:t>
            </a:r>
            <a:endParaRPr lang="es-UY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210550" cy="5254752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762750" cy="6121759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27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10/06/2016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27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24/16: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" y="685800"/>
            <a:ext cx="5639220" cy="40386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85467"/>
            <a:ext cx="3105150" cy="3072533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39138" cy="5208673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23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838200"/>
            <a:ext cx="8763000" cy="601980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latin typeface="Calibri"/>
              <a:ea typeface="Times New Roman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Durante la semana las precipitaciones han sido insignificantes.</a:t>
            </a:r>
            <a:endParaRPr lang="es-UY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El </a:t>
            </a:r>
            <a:r>
              <a:rPr lang="es-ES" sz="1800" dirty="0"/>
              <a:t>despacho para cubrir la demanda fue fundamente con recursos renovales siendo necesario térmico para algún pico de potencia.</a:t>
            </a:r>
            <a:endParaRPr lang="es-UY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Se exporto a Argentina durante toda la semana todo el térmico </a:t>
            </a:r>
            <a:r>
              <a:rPr lang="es-ES" sz="1800" dirty="0" smtClean="0"/>
              <a:t>disponible.</a:t>
            </a:r>
            <a:endParaRPr lang="es-UY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Se exporto a Argentina desde el lunes hasta el miércoles energía de origen </a:t>
            </a:r>
            <a:r>
              <a:rPr lang="es-ES" sz="1800" dirty="0" smtClean="0"/>
              <a:t>hidráulico, eólico y biomasa.</a:t>
            </a:r>
            <a:endParaRPr lang="es-UY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Se cerró vertederos en </a:t>
            </a:r>
            <a:r>
              <a:rPr lang="es-ES" sz="1800" dirty="0" smtClean="0"/>
              <a:t>Palmar </a:t>
            </a:r>
            <a:r>
              <a:rPr lang="es-ES" sz="1800" dirty="0"/>
              <a:t>y se continúa con vertederos  abiertos en </a:t>
            </a:r>
            <a:r>
              <a:rPr lang="es-ES" sz="1800" dirty="0" smtClean="0"/>
              <a:t>Bonete. El jueves se aumento el vertido de forma de mantener </a:t>
            </a:r>
            <a:r>
              <a:rPr lang="es-ES" sz="1800" dirty="0" err="1" smtClean="0"/>
              <a:t>Baygorria</a:t>
            </a:r>
            <a:r>
              <a:rPr lang="es-ES" sz="1800" dirty="0" smtClean="0"/>
              <a:t> a pleno.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Por restricciones de red se debió reducir generación en algunos parques (Florida y </a:t>
            </a:r>
            <a:r>
              <a:rPr lang="es-ES" sz="1800" dirty="0" err="1" smtClean="0"/>
              <a:t>Peraltas´s</a:t>
            </a:r>
            <a:r>
              <a:rPr lang="es-ES" sz="1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Se ha producido el miércoles el pico de demanda con una potencia de 1940 MW aunque se espera que este siga aumentando de acuerdo a las previsiones de temperaturas que se están presentando.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417010" cy="56388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6790" y="381000"/>
            <a:ext cx="7772400" cy="762000"/>
          </a:xfrm>
        </p:spPr>
        <p:txBody>
          <a:bodyPr/>
          <a:lstStyle/>
          <a:p>
            <a:r>
              <a:rPr lang="es-UY" dirty="0" smtClean="0"/>
              <a:t>Principales trabajos en la red</a:t>
            </a:r>
            <a:endParaRPr lang="es-UY" dirty="0"/>
          </a:p>
        </p:txBody>
      </p:sp>
      <p:pic>
        <p:nvPicPr>
          <p:cNvPr id="1638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458200" cy="44958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24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4648200"/>
          </a:xfrm>
        </p:spPr>
        <p:txBody>
          <a:bodyPr/>
          <a:lstStyle/>
          <a:p>
            <a:pPr lvl="0"/>
            <a:endParaRPr lang="es-ES" sz="1800" dirty="0" smtClean="0"/>
          </a:p>
          <a:p>
            <a:pPr lvl="0"/>
            <a:r>
              <a:rPr lang="es-ES" sz="1800" dirty="0" smtClean="0"/>
              <a:t>Los pronósticos de origen CPTEC han comenzado a prever precipitaciones importantes en el río Uruguay a partir del 8 día lo que ameritara su seguimiento</a:t>
            </a:r>
          </a:p>
          <a:p>
            <a:pPr lvl="0"/>
            <a:r>
              <a:rPr lang="es-ES" sz="1800" dirty="0" smtClean="0"/>
              <a:t>Las </a:t>
            </a:r>
            <a:r>
              <a:rPr lang="es-ES" sz="1800" dirty="0"/>
              <a:t>temperaturas previstas son bajas por lo que se espera que la demanda continúe siendo alta </a:t>
            </a:r>
            <a:r>
              <a:rPr lang="es-ES" sz="1800" dirty="0" smtClean="0"/>
              <a:t>en la semana y eventualmente se continúen produciendo picos de potencia. Es de recordar que esta vigente una alerta meteorológica hasta el lunes por muy bajas temperaturas </a:t>
            </a:r>
            <a:r>
              <a:rPr lang="es-ES" sz="1800" dirty="0"/>
              <a:t>los próximos días</a:t>
            </a:r>
            <a:r>
              <a:rPr lang="es-ES" sz="1800" dirty="0" smtClean="0"/>
              <a:t>.</a:t>
            </a:r>
          </a:p>
          <a:p>
            <a:pPr lvl="0"/>
            <a:r>
              <a:rPr lang="es-ES" sz="1800" dirty="0"/>
              <a:t>Se despachará motores en la </a:t>
            </a:r>
            <a:r>
              <a:rPr lang="es-ES" sz="1800" dirty="0" smtClean="0"/>
              <a:t>base</a:t>
            </a:r>
            <a:r>
              <a:rPr lang="es-ES" sz="1800" dirty="0"/>
              <a:t> </a:t>
            </a:r>
            <a:r>
              <a:rPr lang="es-ES" sz="1800" dirty="0" smtClean="0"/>
              <a:t>y vertimiento técnico en Terra por ser económico.</a:t>
            </a:r>
          </a:p>
          <a:p>
            <a:pPr lvl="0"/>
            <a:r>
              <a:rPr lang="es-ES" sz="1800" dirty="0"/>
              <a:t>S</a:t>
            </a:r>
            <a:r>
              <a:rPr lang="es-ES" sz="1800" dirty="0" smtClean="0"/>
              <a:t>e continuará exportando el excedente térmico.</a:t>
            </a:r>
          </a:p>
          <a:p>
            <a:pPr lvl="0"/>
            <a:r>
              <a:rPr lang="es-ES" sz="1800" dirty="0" smtClean="0"/>
              <a:t>Cambiaron los costos variables de unidades térmicas.</a:t>
            </a:r>
            <a:endParaRPr lang="es-E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858"/>
            <a:ext cx="8382000" cy="6364942"/>
          </a:xfrm>
        </p:spPr>
        <p:txBody>
          <a:bodyPr/>
          <a:lstStyle/>
          <a:p>
            <a:r>
              <a:rPr lang="es-ES" dirty="0"/>
              <a:t>Modelos</a:t>
            </a:r>
            <a:endParaRPr lang="es-UY" dirty="0"/>
          </a:p>
          <a:p>
            <a:pPr marL="0" indent="0">
              <a:buNone/>
            </a:pPr>
            <a:endParaRPr lang="es-ES" b="1" dirty="0">
              <a:solidFill>
                <a:srgbClr val="FF0000"/>
              </a:solidFill>
            </a:endParaRPr>
          </a:p>
          <a:p>
            <a:r>
              <a:rPr lang="es-ES" sz="2000" dirty="0"/>
              <a:t>Ambos modelos realizan un </a:t>
            </a:r>
            <a:r>
              <a:rPr lang="es-ES" sz="2000" dirty="0" smtClean="0"/>
              <a:t>despacho muy similar con térmico de motores a pleno, vertiendo en Terra para </a:t>
            </a:r>
            <a:r>
              <a:rPr lang="es-ES" sz="2000" dirty="0" err="1" smtClean="0"/>
              <a:t>Baygorria</a:t>
            </a:r>
            <a:r>
              <a:rPr lang="es-ES" sz="2000" dirty="0" smtClean="0"/>
              <a:t> a pleno, Palmar a pleno y cerrando la demanda Salto Grande.</a:t>
            </a:r>
          </a:p>
          <a:p>
            <a:r>
              <a:rPr lang="es-ES" sz="2000" dirty="0" smtClean="0"/>
              <a:t>El despacho de PTA se da en </a:t>
            </a:r>
            <a:r>
              <a:rPr lang="es-ES" sz="2000" dirty="0" err="1" smtClean="0"/>
              <a:t>SimSEE</a:t>
            </a:r>
            <a:r>
              <a:rPr lang="es-ES" sz="2000" dirty="0" smtClean="0"/>
              <a:t> en una cantidad pequeña y por energía.</a:t>
            </a:r>
            <a:endParaRPr lang="es-UY" sz="2000" dirty="0"/>
          </a:p>
          <a:p>
            <a:r>
              <a:rPr lang="es-ES" sz="2000" dirty="0" smtClean="0"/>
              <a:t>Las cotas obtenidas por ambos modelos para SG son muy similares y del orden de 32,6 m vistos.</a:t>
            </a:r>
            <a:endParaRPr lang="es-UY" sz="2000" dirty="0"/>
          </a:p>
          <a:p>
            <a:endParaRPr lang="es-UY" b="1" dirty="0"/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r>
              <a:rPr lang="es-ES" dirty="0" smtClean="0"/>
              <a:t>Para abastecer la demanda el </a:t>
            </a:r>
            <a:r>
              <a:rPr lang="es-ES" dirty="0"/>
              <a:t>despacho propuesto es el siguiente:</a:t>
            </a:r>
            <a:endParaRPr lang="es-UY" dirty="0"/>
          </a:p>
          <a:p>
            <a:pPr lvl="1"/>
            <a:r>
              <a:rPr lang="es-ES" sz="2000" dirty="0" smtClean="0"/>
              <a:t>Auto </a:t>
            </a:r>
            <a:r>
              <a:rPr lang="es-ES" sz="2000" dirty="0"/>
              <a:t>despachados. </a:t>
            </a:r>
            <a:endParaRPr lang="es-UY" sz="2000" dirty="0"/>
          </a:p>
          <a:p>
            <a:pPr lvl="1"/>
            <a:r>
              <a:rPr lang="es-ES" sz="2000" dirty="0"/>
              <a:t>Terra a </a:t>
            </a:r>
            <a:r>
              <a:rPr lang="es-ES" sz="2000" dirty="0" smtClean="0"/>
              <a:t>pleno y vertiendo para </a:t>
            </a:r>
            <a:r>
              <a:rPr lang="es-ES" sz="2000" dirty="0" err="1" smtClean="0"/>
              <a:t>Baygorria</a:t>
            </a:r>
            <a:r>
              <a:rPr lang="es-ES" sz="2000" dirty="0" smtClean="0"/>
              <a:t> a pleno</a:t>
            </a:r>
            <a:endParaRPr lang="es-UY" sz="2000" dirty="0"/>
          </a:p>
          <a:p>
            <a:pPr lvl="1"/>
            <a:r>
              <a:rPr lang="es-ES" sz="2000" dirty="0"/>
              <a:t>Palmar </a:t>
            </a:r>
            <a:r>
              <a:rPr lang="es-ES" sz="2000" dirty="0" smtClean="0"/>
              <a:t>a pleno</a:t>
            </a:r>
          </a:p>
          <a:p>
            <a:pPr lvl="1"/>
            <a:r>
              <a:rPr lang="es-ES" sz="2000" dirty="0" smtClean="0"/>
              <a:t>Motores de CB a pleno</a:t>
            </a:r>
          </a:p>
          <a:p>
            <a:pPr lvl="1"/>
            <a:r>
              <a:rPr lang="es-ES" sz="2000" dirty="0" smtClean="0"/>
              <a:t>Salto </a:t>
            </a:r>
            <a:r>
              <a:rPr lang="es-ES" sz="2000" dirty="0"/>
              <a:t>cerrando </a:t>
            </a:r>
            <a:r>
              <a:rPr lang="es-ES" sz="2000" dirty="0" smtClean="0"/>
              <a:t>la demanda</a:t>
            </a:r>
            <a:endParaRPr lang="es-UY" sz="2000" dirty="0"/>
          </a:p>
          <a:p>
            <a:pPr lvl="1"/>
            <a:r>
              <a:rPr lang="es-ES" sz="2000" dirty="0"/>
              <a:t>Térmico de ser necesario por falta de potencia en los picos</a:t>
            </a:r>
            <a:r>
              <a:rPr lang="es-ES" sz="2000" dirty="0" smtClean="0"/>
              <a:t>.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ES" b="1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10/06/2016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5639219" cy="4038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2724150" cy="269553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(jueves)</a:t>
            </a:r>
            <a:r>
              <a:rPr lang="es-ES" sz="2400" dirty="0" smtClean="0"/>
              <a:t> Comparación previsto-ejecutado producción </a:t>
            </a:r>
            <a:br>
              <a:rPr lang="es-ES" sz="2400" dirty="0" smtClean="0"/>
            </a:br>
            <a:endParaRPr lang="es-UY" sz="2400" dirty="0" smtClean="0"/>
          </a:p>
        </p:txBody>
      </p:sp>
      <p:sp>
        <p:nvSpPr>
          <p:cNvPr id="8" name="7 Llamada rectangular"/>
          <p:cNvSpPr/>
          <p:nvPr/>
        </p:nvSpPr>
        <p:spPr bwMode="auto">
          <a:xfrm>
            <a:off x="7162800" y="4724400"/>
            <a:ext cx="1684867" cy="838200"/>
          </a:xfrm>
          <a:prstGeom prst="wedgeRectCallout">
            <a:avLst>
              <a:gd name="adj1" fmla="val -60185"/>
              <a:gd name="adj2" fmla="val 79595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UY" b="1" dirty="0" smtClean="0">
                <a:solidFill>
                  <a:schemeClr val="tx1"/>
                </a:solidFill>
              </a:rPr>
              <a:t>MAS ENERGIA HIDRAULICA POR EXPORTACION</a:t>
            </a:r>
            <a:endParaRPr kumimoji="0" lang="es-UY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10 Llamada rectangular"/>
          <p:cNvSpPr/>
          <p:nvPr/>
        </p:nvSpPr>
        <p:spPr bwMode="auto">
          <a:xfrm>
            <a:off x="7454370" y="2819400"/>
            <a:ext cx="1684867" cy="609600"/>
          </a:xfrm>
          <a:prstGeom prst="wedgeRectCallout">
            <a:avLst>
              <a:gd name="adj1" fmla="val -60185"/>
              <a:gd name="adj2" fmla="val 79595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 TERMICO POR EXPORTACION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800098"/>
            <a:ext cx="4324995" cy="585793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38" y="789015"/>
            <a:ext cx="2218162" cy="58801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299399</TotalTime>
  <Words>535</Words>
  <Application>Microsoft Office PowerPoint</Application>
  <PresentationFormat>Presentación en pantalla (4:3)</PresentationFormat>
  <Paragraphs>82</Paragraphs>
  <Slides>31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3" baseType="lpstr">
      <vt:lpstr>Presentación en blanco</vt:lpstr>
      <vt:lpstr>Diseño personalizado</vt:lpstr>
      <vt:lpstr>Resultados de la semana en curso  y  programación de la semana 24  de 2016      V1    </vt:lpstr>
      <vt:lpstr>Resultados de la semana en curso: Comentarios generales</vt:lpstr>
      <vt:lpstr>Resumen semana actual N° 23</vt:lpstr>
      <vt:lpstr>Perspectivas para la semana 24 </vt:lpstr>
      <vt:lpstr>Presentación de PowerPoint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producción  </vt:lpstr>
      <vt:lpstr>Evolución de la demanda</vt:lpstr>
      <vt:lpstr>COMPARATIVO DE APORTES DE CENTRALES HIDRAULICAS SALTO GRANDE</vt:lpstr>
      <vt:lpstr>RIO NEGRO</vt:lpstr>
      <vt:lpstr>Previsión aportes Salto Grande (Fuente CTM, jueves)</vt:lpstr>
      <vt:lpstr>Semana próxima</vt:lpstr>
      <vt:lpstr>Previsiones de generación eólica fecha 09/16 (jueves)</vt:lpstr>
      <vt:lpstr>Presentación de PowerPoint</vt:lpstr>
      <vt:lpstr>Presentación de PowerPoint</vt:lpstr>
      <vt:lpstr>Presentación de PowerPoint</vt:lpstr>
      <vt:lpstr>Programación semanal 2016-24 </vt:lpstr>
      <vt:lpstr>COSTO GENERACIÓN TÉRMICA</vt:lpstr>
      <vt:lpstr>MODELOS</vt:lpstr>
      <vt:lpstr>Mediano plazo, OPERGEN</vt:lpstr>
      <vt:lpstr>Corto plazo, CPC</vt:lpstr>
      <vt:lpstr>Presentación de PowerPoint</vt:lpstr>
      <vt:lpstr>SimSEE, caso libre</vt:lpstr>
      <vt:lpstr>Presentación de PowerPoint</vt:lpstr>
      <vt:lpstr>Programa de generación de la semana 24/16:  </vt:lpstr>
      <vt:lpstr>Programa semanal (jueves)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PV</cp:lastModifiedBy>
  <cp:revision>3973</cp:revision>
  <dcterms:created xsi:type="dcterms:W3CDTF">2010-01-29T12:03:38Z</dcterms:created>
  <dcterms:modified xsi:type="dcterms:W3CDTF">2016-06-10T14:18:20Z</dcterms:modified>
</cp:coreProperties>
</file>