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  <p:sldMasterId id="2147483720" r:id="rId3"/>
  </p:sldMasterIdLst>
  <p:notesMasterIdLst>
    <p:notesMasterId r:id="rId46"/>
  </p:notesMasterIdLst>
  <p:handoutMasterIdLst>
    <p:handoutMasterId r:id="rId47"/>
  </p:handoutMasterIdLst>
  <p:sldIdLst>
    <p:sldId id="1026" r:id="rId4"/>
    <p:sldId id="1027" r:id="rId5"/>
    <p:sldId id="1285" r:id="rId6"/>
    <p:sldId id="1300" r:id="rId7"/>
    <p:sldId id="1355" r:id="rId8"/>
    <p:sldId id="1030" r:id="rId9"/>
    <p:sldId id="1001" r:id="rId10"/>
    <p:sldId id="1279" r:id="rId11"/>
    <p:sldId id="1278" r:id="rId12"/>
    <p:sldId id="1280" r:id="rId13"/>
    <p:sldId id="1281" r:id="rId14"/>
    <p:sldId id="1282" r:id="rId15"/>
    <p:sldId id="1403" r:id="rId16"/>
    <p:sldId id="1404" r:id="rId17"/>
    <p:sldId id="1405" r:id="rId18"/>
    <p:sldId id="1349" r:id="rId19"/>
    <p:sldId id="1350" r:id="rId20"/>
    <p:sldId id="1005" r:id="rId21"/>
    <p:sldId id="1345" r:id="rId22"/>
    <p:sldId id="1346" r:id="rId23"/>
    <p:sldId id="1366" r:id="rId24"/>
    <p:sldId id="1367" r:id="rId25"/>
    <p:sldId id="1368" r:id="rId26"/>
    <p:sldId id="1369" r:id="rId27"/>
    <p:sldId id="1370" r:id="rId28"/>
    <p:sldId id="1371" r:id="rId29"/>
    <p:sldId id="1394" r:id="rId30"/>
    <p:sldId id="1399" r:id="rId31"/>
    <p:sldId id="1347" r:id="rId32"/>
    <p:sldId id="1401" r:id="rId33"/>
    <p:sldId id="1009" r:id="rId34"/>
    <p:sldId id="1037" r:id="rId35"/>
    <p:sldId id="1313" r:id="rId36"/>
    <p:sldId id="1333" r:id="rId37"/>
    <p:sldId id="1334" r:id="rId38"/>
    <p:sldId id="1340" r:id="rId39"/>
    <p:sldId id="1341" r:id="rId40"/>
    <p:sldId id="1175" r:id="rId41"/>
    <p:sldId id="1133" r:id="rId42"/>
    <p:sldId id="1353" r:id="rId43"/>
    <p:sldId id="1354" r:id="rId44"/>
    <p:sldId id="1348" r:id="rId4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CC"/>
    <a:srgbClr val="FF0000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38" autoAdjust="0"/>
    <p:restoredTop sz="91119" autoAdjust="0"/>
  </p:normalViewPr>
  <p:slideViewPr>
    <p:cSldViewPr>
      <p:cViewPr varScale="1">
        <p:scale>
          <a:sx n="81" d="100"/>
          <a:sy n="81" d="100"/>
        </p:scale>
        <p:origin x="-188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15/04/2016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31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15/04/2016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15/04/2016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15/04/2016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15/04/2016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15/04/2016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15/04/2016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15/04/2016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15/04/2016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15/04/2016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15/04/2016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15/04/2016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15/04/2016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15/04/2016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15/04/2016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16  de </a:t>
            </a:r>
            <a:r>
              <a:rPr lang="es-UY" sz="3600" smtClean="0"/>
              <a:t>2016      V1</a:t>
            </a: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1" y="1295400"/>
            <a:ext cx="8574088" cy="43271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938587" cy="347503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8" y="1591129"/>
            <a:ext cx="3908425" cy="346233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92" y="29961"/>
            <a:ext cx="6228265" cy="6248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4876800"/>
            <a:ext cx="2868563" cy="171758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lamada rectangular"/>
          <p:cNvSpPr/>
          <p:nvPr/>
        </p:nvSpPr>
        <p:spPr bwMode="auto">
          <a:xfrm>
            <a:off x="152400" y="2209800"/>
            <a:ext cx="2438400" cy="1066800"/>
          </a:xfrm>
          <a:prstGeom prst="wedgeRectCallout">
            <a:avLst>
              <a:gd name="adj1" fmla="val 58844"/>
              <a:gd name="adj2" fmla="val -4420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</a:t>
            </a:r>
            <a:r>
              <a:rPr kumimoji="0" lang="es-UY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es-UY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APORTE POR MAS PRECIPITACIONES OCURRIDAS EN EL TRANSCURSO DE LA SEMANA</a:t>
            </a:r>
          </a:p>
        </p:txBody>
      </p:sp>
      <p:sp>
        <p:nvSpPr>
          <p:cNvPr id="4" name="3 Flecha abajo"/>
          <p:cNvSpPr/>
          <p:nvPr/>
        </p:nvSpPr>
        <p:spPr bwMode="auto">
          <a:xfrm>
            <a:off x="1219200" y="3581400"/>
            <a:ext cx="457200" cy="838200"/>
          </a:xfrm>
          <a:prstGeom prst="downArrow">
            <a:avLst/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85800"/>
          </a:xfrm>
        </p:spPr>
        <p:txBody>
          <a:bodyPr/>
          <a:lstStyle/>
          <a:p>
            <a:r>
              <a:rPr lang="es-UY" sz="2000" dirty="0" smtClean="0"/>
              <a:t>Hidrógrafo Terra, sin considerar pronósticos de precipitaciones</a:t>
            </a:r>
            <a:endParaRPr lang="es-UY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1"/>
            <a:ext cx="6477001" cy="400073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532" y="4309881"/>
            <a:ext cx="4095750" cy="2548119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733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-3629"/>
            <a:ext cx="8458200" cy="765629"/>
          </a:xfrm>
        </p:spPr>
        <p:txBody>
          <a:bodyPr/>
          <a:lstStyle/>
          <a:p>
            <a:r>
              <a:rPr lang="es-UY" sz="2400" dirty="0" smtClean="0"/>
              <a:t>Hidrógrafo de Palmar sin considerar lluvias previstas</a:t>
            </a:r>
            <a:endParaRPr lang="es-UY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6558643" cy="405049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01" y="4413418"/>
            <a:ext cx="3605213" cy="2415553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0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1302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1295400" y="76200"/>
            <a:ext cx="6629400" cy="1143000"/>
          </a:xfrm>
        </p:spPr>
        <p:txBody>
          <a:bodyPr/>
          <a:lstStyle/>
          <a:p>
            <a:r>
              <a:rPr lang="es-UY" sz="2400" dirty="0" smtClean="0"/>
              <a:t>Previsión aportes Salto Grande (Fuente CTM, jueves)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06286"/>
            <a:ext cx="7086600" cy="4010858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81000" y="76200"/>
            <a:ext cx="10591800" cy="381000"/>
          </a:xfrm>
        </p:spPr>
        <p:txBody>
          <a:bodyPr/>
          <a:lstStyle/>
          <a:p>
            <a:r>
              <a:rPr lang="es-UY" sz="2400" dirty="0" smtClean="0"/>
              <a:t>Previsiones de generación eólica fecha 14/4/16</a:t>
            </a:r>
            <a:endParaRPr lang="es-UY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" t="8064" r="48698" b="55280"/>
          <a:stretch/>
        </p:blipFill>
        <p:spPr bwMode="auto">
          <a:xfrm>
            <a:off x="245096" y="923826"/>
            <a:ext cx="8594103" cy="351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381000"/>
          </a:xfrm>
        </p:spPr>
        <p:txBody>
          <a:bodyPr/>
          <a:lstStyle/>
          <a:p>
            <a:r>
              <a:rPr lang="es-UY" sz="2400" dirty="0" smtClean="0"/>
              <a:t>PRONOSTICOS SEMANA 16/16 (jueves)</a:t>
            </a:r>
            <a:endParaRPr lang="es-UY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t="5361" r="48659" b="52165"/>
          <a:stretch/>
        </p:blipFill>
        <p:spPr bwMode="auto">
          <a:xfrm>
            <a:off x="457199" y="1219200"/>
            <a:ext cx="83864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24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18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15/04/2016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18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1905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50258"/>
            <a:ext cx="6966857" cy="4864868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03489"/>
            <a:ext cx="5909679" cy="2268311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15/04/2016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04800" y="3810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>
              <a:defRPr/>
            </a:pPr>
            <a:r>
              <a:rPr kumimoji="0" lang="es-UY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</a:rPr>
              <a:t>Precipitaciones previstas para los próximos días, Fuente CPTEC </a:t>
            </a:r>
            <a:r>
              <a:rPr lang="pt-BR" sz="1800" dirty="0"/>
              <a:t>BRAMS (3 Dias) - (5 x 5 km)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</a:rPr>
              <a:t> (actualizado viernes)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1800" kern="0" dirty="0" smtClean="0">
                <a:latin typeface="Tahoma"/>
              </a:rPr>
              <a:t>Viernes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  <a:endParaRPr kumimoji="0" lang="es-UY" sz="32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14" y="1371600"/>
            <a:ext cx="4075986" cy="5104876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5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>
              <a:defRPr/>
            </a:pPr>
            <a:r>
              <a:rPr lang="es-UY" sz="18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1800" kern="0" dirty="0" smtClean="0">
                <a:ea typeface="+mn-ea"/>
                <a:cs typeface="Arial" charset="0"/>
              </a:rPr>
              <a:t>CPTEC </a:t>
            </a:r>
            <a:r>
              <a:rPr lang="pt-BR" sz="1800" dirty="0"/>
              <a:t>BRAMS (3 Dias) - (5 x 5 km) </a:t>
            </a:r>
          </a:p>
          <a:p>
            <a:pPr lvl="0">
              <a:defRPr/>
            </a:pPr>
            <a:r>
              <a:rPr lang="es-UY" sz="1800" kern="0" dirty="0" smtClean="0">
                <a:ea typeface="+mn-ea"/>
                <a:cs typeface="Arial" charset="0"/>
              </a:rPr>
              <a:t>(</a:t>
            </a:r>
            <a:r>
              <a:rPr lang="es-UY" sz="1800" kern="0" dirty="0">
                <a:ea typeface="+mn-ea"/>
                <a:cs typeface="Arial" charset="0"/>
              </a:rPr>
              <a:t>actualizado viernes)</a:t>
            </a:r>
          </a:p>
          <a:p>
            <a:pPr lvl="0">
              <a:defRPr/>
            </a:pPr>
            <a:r>
              <a:rPr lang="es-UY" sz="1800" kern="0" dirty="0" smtClean="0">
                <a:ea typeface="+mn-ea"/>
                <a:cs typeface="Arial" charset="0"/>
              </a:rPr>
              <a:t>Sábado</a:t>
            </a:r>
            <a:endParaRPr lang="es-UY" sz="1800" kern="0" dirty="0">
              <a:ea typeface="+mn-ea"/>
              <a:cs typeface="Arial" charset="0"/>
            </a:endParaRPr>
          </a:p>
          <a:p>
            <a:pPr lvl="0">
              <a:defRPr/>
            </a:pPr>
            <a:r>
              <a:rPr lang="es-UY" sz="2400" b="0" kern="0" dirty="0" smtClean="0">
                <a:solidFill>
                  <a:srgbClr val="FFFFFF"/>
                </a:solidFill>
                <a:ea typeface="+mn-ea"/>
                <a:cs typeface="Arial" charset="0"/>
              </a:rPr>
              <a:t>Viernes</a:t>
            </a:r>
            <a:endParaRPr lang="es-UY" sz="2400" b="0" kern="0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4057961" cy="51054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91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>
              <a:defRPr/>
            </a:pPr>
            <a:r>
              <a:rPr lang="es-UY" sz="18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1800" kern="0" dirty="0" smtClean="0">
                <a:ea typeface="+mn-ea"/>
                <a:cs typeface="Arial" charset="0"/>
              </a:rPr>
              <a:t>CPTEC  </a:t>
            </a:r>
            <a:r>
              <a:rPr lang="pt-BR" sz="1800" dirty="0"/>
              <a:t>BRAMS (3 Dias) - (5 x 5 km) </a:t>
            </a:r>
          </a:p>
          <a:p>
            <a:pPr lvl="0">
              <a:defRPr/>
            </a:pPr>
            <a:r>
              <a:rPr lang="es-UY" sz="1800" kern="0" dirty="0" smtClean="0">
                <a:ea typeface="+mn-ea"/>
                <a:cs typeface="Arial" charset="0"/>
              </a:rPr>
              <a:t>(</a:t>
            </a:r>
            <a:r>
              <a:rPr lang="es-UY" sz="1800" kern="0" dirty="0">
                <a:ea typeface="+mn-ea"/>
                <a:cs typeface="Arial" charset="0"/>
              </a:rPr>
              <a:t>actualizado viernes)</a:t>
            </a:r>
          </a:p>
          <a:p>
            <a:pPr lvl="0">
              <a:defRPr/>
            </a:pPr>
            <a:r>
              <a:rPr lang="es-UY" sz="1800" kern="0" dirty="0" smtClean="0">
                <a:ea typeface="+mn-ea"/>
                <a:cs typeface="Arial" charset="0"/>
              </a:rPr>
              <a:t>Domingo</a:t>
            </a: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96" y="1313543"/>
            <a:ext cx="4135407" cy="51816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539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81000" y="76200"/>
            <a:ext cx="798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1800" kern="0" dirty="0">
                <a:ea typeface="+mn-ea"/>
                <a:cs typeface="Arial" charset="0"/>
              </a:rPr>
              <a:t>Precipitaciones previstas para los próximos días, </a:t>
            </a:r>
            <a:r>
              <a:rPr lang="es-UY" sz="1800" kern="0" dirty="0" smtClean="0">
                <a:ea typeface="+mn-ea"/>
                <a:cs typeface="Arial" charset="0"/>
              </a:rPr>
              <a:t>Fuente INMET  </a:t>
            </a:r>
            <a:r>
              <a:rPr lang="es-UY" sz="18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1800" kern="0" dirty="0" smtClean="0">
                <a:ea typeface="+mn-ea"/>
                <a:cs typeface="Arial" charset="0"/>
              </a:rPr>
              <a:t>viernes</a:t>
            </a: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5344425" cy="53340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66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400" kern="0" dirty="0" smtClean="0">
                <a:ea typeface="+mn-ea"/>
                <a:cs typeface="Arial" charset="0"/>
              </a:rPr>
              <a:t>CPTEC </a:t>
            </a:r>
            <a:r>
              <a:rPr lang="es-UY" sz="2400" kern="0" dirty="0">
                <a:ea typeface="+mn-ea"/>
                <a:cs typeface="Arial" charset="0"/>
              </a:rPr>
              <a:t>(actualizado </a:t>
            </a:r>
            <a:r>
              <a:rPr lang="es-UY" sz="2400" kern="0" dirty="0" smtClean="0">
                <a:ea typeface="+mn-ea"/>
                <a:cs typeface="Arial" charset="0"/>
              </a:rPr>
              <a:t>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sábado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28" y="1219200"/>
            <a:ext cx="5019393" cy="50292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52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400" kern="0" dirty="0" smtClean="0">
                <a:ea typeface="+mn-ea"/>
                <a:cs typeface="Arial" charset="0"/>
              </a:rPr>
              <a:t>CPTEC </a:t>
            </a:r>
            <a:r>
              <a:rPr lang="es-UY" sz="24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 Domingo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4" y="1219200"/>
            <a:ext cx="5181602" cy="51816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802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400" kern="0" dirty="0" smtClean="0">
                <a:ea typeface="+mn-ea"/>
                <a:cs typeface="Arial" charset="0"/>
              </a:rPr>
              <a:t>INMET </a:t>
            </a:r>
            <a:r>
              <a:rPr lang="es-UY" sz="24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lunes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181602" cy="51816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8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400" kern="0" dirty="0" smtClean="0">
                <a:ea typeface="+mn-ea"/>
                <a:cs typeface="Arial" charset="0"/>
              </a:rPr>
              <a:t>INMET </a:t>
            </a:r>
            <a:r>
              <a:rPr lang="es-UY" sz="24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martes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295400"/>
            <a:ext cx="5153388" cy="5163457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4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pPr lvl="0">
              <a:defRPr/>
            </a:pPr>
            <a:r>
              <a:rPr lang="es-UY" sz="1800" dirty="0">
                <a:cs typeface="Arial" charset="0"/>
              </a:rPr>
              <a:t>Precipitaciones previstas para los próximos días, Fuente </a:t>
            </a:r>
            <a:r>
              <a:rPr lang="es-UY" sz="1800" dirty="0" smtClean="0">
                <a:cs typeface="Arial" charset="0"/>
              </a:rPr>
              <a:t>INMET </a:t>
            </a:r>
            <a:r>
              <a:rPr lang="es-UY" sz="1800" dirty="0">
                <a:cs typeface="Arial" charset="0"/>
              </a:rPr>
              <a:t>(actualizado viernes)</a:t>
            </a:r>
            <a:br>
              <a:rPr lang="es-UY" sz="1800" dirty="0">
                <a:cs typeface="Arial" charset="0"/>
              </a:rPr>
            </a:br>
            <a:r>
              <a:rPr lang="es-UY" sz="1800" dirty="0" smtClean="0">
                <a:cs typeface="Arial" charset="0"/>
              </a:rPr>
              <a:t>miércoles</a:t>
            </a:r>
            <a:r>
              <a:rPr lang="es-UY" dirty="0">
                <a:cs typeface="Arial" charset="0"/>
              </a:rPr>
              <a:t/>
            </a:r>
            <a:br>
              <a:rPr lang="es-UY" dirty="0">
                <a:cs typeface="Arial" charset="0"/>
              </a:rPr>
            </a:br>
            <a:endParaRPr lang="es-UY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5237293" cy="52578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37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(jueves)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89743"/>
            <a:ext cx="5078112" cy="51054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3810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609600"/>
            <a:ext cx="8763000" cy="6248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/>
              <a:t>Durante la semana el despacho ha sido básicamente hidráulico.</a:t>
            </a:r>
            <a:endParaRPr lang="es-UY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/>
              <a:t>En el día </a:t>
            </a:r>
            <a:r>
              <a:rPr lang="es-ES" sz="1800" b="1" dirty="0" err="1" smtClean="0"/>
              <a:t>miercoles</a:t>
            </a:r>
            <a:r>
              <a:rPr lang="es-ES" sz="1800" b="1" dirty="0" smtClean="0"/>
              <a:t> </a:t>
            </a:r>
            <a:r>
              <a:rPr lang="es-ES" sz="1800" b="1" dirty="0"/>
              <a:t>puntualmente fue necesario térmico para suministrar el pico debido a la baja potencia del recurso eólico.</a:t>
            </a:r>
            <a:endParaRPr lang="es-UY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/>
              <a:t>Se continuaron realizando pruebas de la </a:t>
            </a:r>
            <a:r>
              <a:rPr lang="es-ES" sz="1800" b="1" dirty="0" err="1"/>
              <a:t>conversora</a:t>
            </a:r>
            <a:r>
              <a:rPr lang="es-ES" sz="1800" b="1" dirty="0"/>
              <a:t> de Melo en ambos sentidos</a:t>
            </a:r>
            <a:r>
              <a:rPr lang="es-ES" sz="1800" b="1" dirty="0" smtClean="0"/>
              <a:t>. En particular se realizaron transferencias de 550 MW de dirección Brasil a Uruguay. Debido a lo anterior se debió exportar a CAMMESA potencias cercanas a los 1000 MW</a:t>
            </a:r>
            <a:endParaRPr lang="es-UY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/>
              <a:t>Se han producido importantes precipitaciones en todas las cuencas las que provocaron nuevos aumentos en las cotas de los lagos del río Negro.</a:t>
            </a:r>
            <a:endParaRPr lang="es-UY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/>
              <a:t>Se ha continuado exportando a Argentina energía de excedentes </a:t>
            </a:r>
            <a:r>
              <a:rPr lang="es-ES" sz="1800" b="1" dirty="0" smtClean="0"/>
              <a:t>hidráulicos</a:t>
            </a:r>
            <a:endParaRPr lang="es-E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/>
              <a:t>A partir del </a:t>
            </a:r>
            <a:r>
              <a:rPr lang="es-ES" sz="1800" b="1" dirty="0" smtClean="0"/>
              <a:t>miércoles </a:t>
            </a:r>
            <a:r>
              <a:rPr lang="es-ES" sz="1800" b="1" dirty="0"/>
              <a:t>se declararon todas las centrales del río Negro con riesgo de vertimiento por lo cual el precio de todos los recursos </a:t>
            </a:r>
            <a:r>
              <a:rPr lang="es-ES" sz="1800" b="1" dirty="0" smtClean="0"/>
              <a:t>hidráulicos </a:t>
            </a:r>
            <a:r>
              <a:rPr lang="es-ES" sz="1800" b="1" dirty="0"/>
              <a:t>paso a ser 0.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Acumulados precipitaciones fuentes CPTEC E INMET, 5 Y 7 </a:t>
            </a:r>
            <a:r>
              <a:rPr lang="es-UY" sz="2400" b="1" kern="0" dirty="0" err="1">
                <a:solidFill>
                  <a:srgbClr val="FF9900"/>
                </a:solidFill>
                <a:latin typeface="Tahoma"/>
              </a:rPr>
              <a:t>dias</a:t>
            </a:r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 respectivamente</a:t>
            </a:r>
          </a:p>
        </p:txBody>
      </p:sp>
      <p:pic>
        <p:nvPicPr>
          <p:cNvPr id="2560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038600" cy="49530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57" y="1447800"/>
            <a:ext cx="4006850" cy="4931229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13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31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15/04/2016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31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2016-16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6037"/>
            <a:ext cx="6482850" cy="49831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57944"/>
            <a:ext cx="3871913" cy="258554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52400" y="142875"/>
            <a:ext cx="8884530" cy="695325"/>
          </a:xfrm>
        </p:spPr>
        <p:txBody>
          <a:bodyPr/>
          <a:lstStyle/>
          <a:p>
            <a:r>
              <a:rPr lang="es-UY" sz="2000" dirty="0" smtClean="0"/>
              <a:t>Caso libre sin considerar lluvias previstas y vertido en SG</a:t>
            </a:r>
            <a:endParaRPr lang="es-UY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0343"/>
            <a:ext cx="8734426" cy="4827912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" y="304800"/>
            <a:ext cx="7575443" cy="6238875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err="1" smtClean="0"/>
              <a:t>SimSEE</a:t>
            </a:r>
            <a:r>
              <a:rPr lang="es-UY" sz="2400" dirty="0" smtClean="0"/>
              <a:t>, caso libre</a:t>
            </a:r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38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15/04/2016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38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16/16: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07110"/>
            <a:ext cx="2652486" cy="2624624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1" y="762000"/>
            <a:ext cx="6029325" cy="4317979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16</a:t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4648200"/>
          </a:xfrm>
        </p:spPr>
        <p:txBody>
          <a:bodyPr/>
          <a:lstStyle/>
          <a:p>
            <a:r>
              <a:rPr lang="es-ES" sz="2000" dirty="0" smtClean="0"/>
              <a:t>Los </a:t>
            </a:r>
            <a:r>
              <a:rPr lang="es-ES" sz="2000" dirty="0"/>
              <a:t>lagos del río Negro están recibiendo aportes en los presentes días debido a las precipitaciones de los días anteriores. Las cotas de los mismos son </a:t>
            </a:r>
            <a:r>
              <a:rPr lang="es-ES" sz="2000" dirty="0" smtClean="0"/>
              <a:t>79.5m </a:t>
            </a:r>
            <a:r>
              <a:rPr lang="es-ES" sz="2000" dirty="0"/>
              <a:t>y </a:t>
            </a:r>
            <a:r>
              <a:rPr lang="es-ES" sz="2000" dirty="0" smtClean="0"/>
              <a:t>39.9m </a:t>
            </a:r>
            <a:r>
              <a:rPr lang="es-ES" sz="2000" dirty="0"/>
              <a:t>respectivamente para Bonete y </a:t>
            </a:r>
            <a:r>
              <a:rPr lang="es-ES" sz="2000" dirty="0" smtClean="0"/>
              <a:t>Palmar en la mañana del viernes. </a:t>
            </a:r>
            <a:endParaRPr lang="es-UY" sz="2000" dirty="0"/>
          </a:p>
          <a:p>
            <a:r>
              <a:rPr lang="es-ES" sz="2000" dirty="0"/>
              <a:t>Salto grande esta con vertederos abiertos y prevé estar en esta situación por varios días más.</a:t>
            </a:r>
            <a:endParaRPr lang="es-UY" sz="2000" dirty="0"/>
          </a:p>
          <a:p>
            <a:r>
              <a:rPr lang="es-ES" sz="2000" dirty="0"/>
              <a:t>Adicionalmente existen importantes pronósticos de precipitaciones para la semana entrante para todas las cuencas. </a:t>
            </a:r>
            <a:endParaRPr lang="es-UY" sz="2000" dirty="0"/>
          </a:p>
          <a:p>
            <a:r>
              <a:rPr lang="es-ES" sz="2000" dirty="0"/>
              <a:t>Particularmente en Salto Grande según el modelo GSF-1 se prevé un pico del orden de 19500 m3/s. </a:t>
            </a:r>
            <a:endParaRPr lang="es-UY" sz="2000" dirty="0"/>
          </a:p>
          <a:p>
            <a:r>
              <a:rPr lang="es-ES" sz="2000" dirty="0"/>
              <a:t>Con el modelo ETA CTM no ve una afectación importante de la potencia disponible a causa del vertido previsto para la central.</a:t>
            </a:r>
            <a:endParaRPr lang="es-UY" sz="2000" dirty="0"/>
          </a:p>
          <a:p>
            <a:r>
              <a:rPr lang="es-ES" sz="2000" dirty="0"/>
              <a:t>Las temperaturas serán </a:t>
            </a:r>
            <a:r>
              <a:rPr lang="es-ES" sz="2000" dirty="0" smtClean="0"/>
              <a:t>las típicas de la época </a:t>
            </a:r>
            <a:r>
              <a:rPr lang="es-ES" sz="2000" dirty="0"/>
              <a:t>por lo que las demandas continuaran siendo bajas.</a:t>
            </a:r>
            <a:endParaRPr lang="es-UY" sz="2000" dirty="0"/>
          </a:p>
          <a:p>
            <a:r>
              <a:rPr lang="es-ES" sz="2000" dirty="0"/>
              <a:t>En esta situación se ha definido generar a pleno en Bonete si esta central supera los 80.0m</a:t>
            </a:r>
            <a:r>
              <a:rPr lang="es-ES" sz="2000" dirty="0" smtClean="0"/>
              <a:t>.</a:t>
            </a:r>
            <a:endParaRPr lang="es-UY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067"/>
            <a:ext cx="7729538" cy="5274942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7196138" cy="5470881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6750" y="152400"/>
            <a:ext cx="7772400" cy="609600"/>
          </a:xfrm>
        </p:spPr>
        <p:txBody>
          <a:bodyPr/>
          <a:lstStyle/>
          <a:p>
            <a:r>
              <a:rPr lang="es-UY" dirty="0" smtClean="0"/>
              <a:t>Principales </a:t>
            </a:r>
            <a:r>
              <a:rPr lang="es-UY" dirty="0"/>
              <a:t>t</a:t>
            </a:r>
            <a:r>
              <a:rPr lang="es-UY" dirty="0" smtClean="0"/>
              <a:t>rabajos en la red</a:t>
            </a:r>
            <a:endParaRPr lang="es-UY" dirty="0"/>
          </a:p>
        </p:txBody>
      </p:sp>
      <p:pic>
        <p:nvPicPr>
          <p:cNvPr id="1026" name="Picture 2" descr="C:\Users\ut518794\AppData\Local\Microsoft\Windows\Temporary Internet Files\Content.Outlook\0CCMLKCT\Semana_2016-16 v1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1562"/>
            <a:ext cx="9144000" cy="35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858"/>
            <a:ext cx="8382000" cy="6364942"/>
          </a:xfrm>
        </p:spPr>
        <p:txBody>
          <a:bodyPr/>
          <a:lstStyle/>
          <a:p>
            <a:r>
              <a:rPr lang="es-ES" b="1" u="sng" dirty="0"/>
              <a:t>Modelos</a:t>
            </a:r>
            <a:endParaRPr lang="es-UY" sz="2000" dirty="0"/>
          </a:p>
          <a:p>
            <a:r>
              <a:rPr lang="es-ES" dirty="0"/>
              <a:t>Comentarios </a:t>
            </a:r>
            <a:endParaRPr lang="es-UY" dirty="0"/>
          </a:p>
          <a:p>
            <a:pPr lvl="0"/>
            <a:r>
              <a:rPr lang="es-ES" dirty="0"/>
              <a:t>MP/CPC</a:t>
            </a:r>
            <a:endParaRPr lang="es-UY" dirty="0"/>
          </a:p>
          <a:p>
            <a:pPr lvl="1"/>
            <a:r>
              <a:rPr lang="es-ES" dirty="0"/>
              <a:t>Se corrió un caso libre con aportes sin lluvias y se observó que el modelo realiza un despacho totalmente hidráulico con Salto y Palmar exportando excedentes. Dejando las cotas de estos lagos en 35.45m y 39.90m respectivamente.</a:t>
            </a:r>
            <a:endParaRPr lang="es-UY" dirty="0"/>
          </a:p>
          <a:p>
            <a:pPr lvl="0"/>
            <a:r>
              <a:rPr lang="es-ES" dirty="0" err="1"/>
              <a:t>SimSee</a:t>
            </a:r>
            <a:endParaRPr lang="es-UY" dirty="0"/>
          </a:p>
          <a:p>
            <a:pPr lvl="1"/>
            <a:r>
              <a:rPr lang="es-ES" dirty="0"/>
              <a:t>Se está revisando la corrida en función de los resultados obtenidos.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dirty="0" smtClean="0">
                <a:solidFill>
                  <a:srgbClr val="0033CC"/>
                </a:solidFill>
                <a:latin typeface="Calibri"/>
                <a:ea typeface="Times New Roman"/>
                <a:cs typeface="Arial"/>
              </a:rPr>
              <a:t>De acuerdo a lo anterior el despacho propuesto es el siguiente a evaluar el lunes:</a:t>
            </a:r>
            <a:r>
              <a:rPr lang="es-ES" dirty="0" smtClean="0">
                <a:solidFill>
                  <a:srgbClr val="0033CC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es-UY" dirty="0" smtClean="0">
              <a:solidFill>
                <a:srgbClr val="0033CC"/>
              </a:solidFill>
              <a:latin typeface="Arial"/>
              <a:ea typeface="Times New Roman"/>
              <a:cs typeface="Times New Roman"/>
            </a:endParaRPr>
          </a:p>
          <a:p>
            <a:pPr lvl="1"/>
            <a:r>
              <a:rPr lang="es-ES" dirty="0"/>
              <a:t>Auto despachados. </a:t>
            </a:r>
            <a:endParaRPr lang="es-UY" dirty="0"/>
          </a:p>
          <a:p>
            <a:pPr lvl="1"/>
            <a:r>
              <a:rPr lang="es-ES" dirty="0"/>
              <a:t>Salto Grande a pleno exportando excedentes.</a:t>
            </a:r>
            <a:endParaRPr lang="es-UY" dirty="0"/>
          </a:p>
          <a:p>
            <a:pPr lvl="1"/>
            <a:r>
              <a:rPr lang="es-ES" dirty="0"/>
              <a:t>Palmar a pleno.</a:t>
            </a:r>
            <a:endParaRPr lang="es-UY" dirty="0"/>
          </a:p>
          <a:p>
            <a:pPr lvl="1"/>
            <a:r>
              <a:rPr lang="es-ES" dirty="0"/>
              <a:t>Terra cerrando la demanda (a pleno a partir de los 80.0m) </a:t>
            </a:r>
            <a:endParaRPr lang="es-UY" dirty="0"/>
          </a:p>
          <a:p>
            <a:pPr lvl="1"/>
            <a:r>
              <a:rPr lang="es-ES" dirty="0"/>
              <a:t>Térmico de ser necesario para cerrar la demanda</a:t>
            </a:r>
            <a:r>
              <a:rPr lang="es-ES" dirty="0" smtClean="0"/>
              <a:t>.</a:t>
            </a:r>
          </a:p>
          <a:p>
            <a:pPr lvl="1"/>
            <a:endParaRPr lang="es-ES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lvl="1"/>
            <a:r>
              <a:rPr lang="es-ES" sz="1600" b="1" dirty="0"/>
              <a:t>PD: el presente despacho será evaluado en </a:t>
            </a:r>
            <a:r>
              <a:rPr lang="es-ES" sz="1600" b="1" dirty="0" smtClean="0"/>
              <a:t>función </a:t>
            </a:r>
            <a:r>
              <a:rPr lang="es-ES" sz="1600" b="1" dirty="0"/>
              <a:t>de la </a:t>
            </a:r>
            <a:r>
              <a:rPr lang="es-ES" sz="1600" b="1" dirty="0" smtClean="0"/>
              <a:t>evolución </a:t>
            </a:r>
            <a:r>
              <a:rPr lang="es-ES" sz="1600" b="1" dirty="0"/>
              <a:t>de las cotas y las precipitaciones previstas para el fin de semana</a:t>
            </a:r>
            <a:endParaRPr lang="es-UY" sz="1600" b="1" dirty="0"/>
          </a:p>
          <a:p>
            <a:pPr marL="457200" lvl="1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UY" sz="1600" b="1" dirty="0">
              <a:solidFill>
                <a:srgbClr val="FF0000"/>
              </a:solidFill>
              <a:effectLst/>
              <a:latin typeface="Arial"/>
              <a:ea typeface="Times New Roman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15/04/2016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199"/>
            <a:ext cx="5791200" cy="414744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78999"/>
            <a:ext cx="2933700" cy="290288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(jueves)</a:t>
            </a:r>
            <a:r>
              <a:rPr lang="es-ES" sz="2400" dirty="0" smtClean="0"/>
              <a:t> Comparación previsto-ejecutado producción </a:t>
            </a:r>
            <a:br>
              <a:rPr lang="es-ES" sz="2400" dirty="0" smtClean="0"/>
            </a:br>
            <a:endParaRPr lang="es-UY" sz="2400" dirty="0" smtClean="0"/>
          </a:p>
        </p:txBody>
      </p:sp>
      <p:sp>
        <p:nvSpPr>
          <p:cNvPr id="8" name="7 Llamada rectangular"/>
          <p:cNvSpPr/>
          <p:nvPr/>
        </p:nvSpPr>
        <p:spPr bwMode="auto">
          <a:xfrm>
            <a:off x="7315200" y="4572000"/>
            <a:ext cx="1684867" cy="838200"/>
          </a:xfrm>
          <a:prstGeom prst="wedgeRectCallout">
            <a:avLst>
              <a:gd name="adj1" fmla="val -60185"/>
              <a:gd name="adj2" fmla="val 79595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UY" b="1" dirty="0" smtClean="0">
                <a:solidFill>
                  <a:schemeClr val="tx1"/>
                </a:solidFill>
              </a:rPr>
              <a:t>MAS RÍO NEGRO POR EXPORTACION A </a:t>
            </a:r>
            <a:r>
              <a:rPr lang="es-UY" b="1" dirty="0">
                <a:solidFill>
                  <a:schemeClr val="tx1"/>
                </a:solidFill>
              </a:rPr>
              <a:t> </a:t>
            </a:r>
            <a:r>
              <a:rPr lang="es-UY" b="1" dirty="0" smtClean="0">
                <a:solidFill>
                  <a:schemeClr val="tx1"/>
                </a:solidFill>
              </a:rPr>
              <a:t> ARGENTINA</a:t>
            </a:r>
            <a:endParaRPr kumimoji="0" lang="es-UY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8 Llamada rectangular"/>
          <p:cNvSpPr/>
          <p:nvPr/>
        </p:nvSpPr>
        <p:spPr bwMode="auto">
          <a:xfrm>
            <a:off x="7446432" y="3200400"/>
            <a:ext cx="1684867" cy="838200"/>
          </a:xfrm>
          <a:prstGeom prst="wedgeRectCallout">
            <a:avLst>
              <a:gd name="adj1" fmla="val -60185"/>
              <a:gd name="adj2" fmla="val 79595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UY" b="1" dirty="0" smtClean="0">
                <a:solidFill>
                  <a:schemeClr val="tx1"/>
                </a:solidFill>
              </a:rPr>
              <a:t>MAS TERMICO POR MENOS POTENCIA EN SG Y PUREBAS DE CONVERSORA</a:t>
            </a:r>
            <a:endParaRPr kumimoji="0" lang="es-UY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69950"/>
            <a:ext cx="2209800" cy="585793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9950"/>
            <a:ext cx="4213225" cy="589786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278563</TotalTime>
  <Words>750</Words>
  <Application>Microsoft Office PowerPoint</Application>
  <PresentationFormat>Presentación en pantalla (4:3)</PresentationFormat>
  <Paragraphs>108</Paragraphs>
  <Slides>42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42</vt:i4>
      </vt:variant>
    </vt:vector>
  </HeadingPairs>
  <TitlesOfParts>
    <vt:vector size="45" baseType="lpstr">
      <vt:lpstr>Presentación en blanco</vt:lpstr>
      <vt:lpstr>Diseño personalizado</vt:lpstr>
      <vt:lpstr>Tema de Office</vt:lpstr>
      <vt:lpstr>Resultados de la semana en curso  y  programación de la semana 16  de 2016      V1   </vt:lpstr>
      <vt:lpstr>Resultados de la semana en curso: Comentarios generales</vt:lpstr>
      <vt:lpstr>Resumen semana actual N° 15</vt:lpstr>
      <vt:lpstr>Perspectivas para la semana 16 </vt:lpstr>
      <vt:lpstr>Presentación de PowerPoint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producción  </vt:lpstr>
      <vt:lpstr>Evolución de la demanda</vt:lpstr>
      <vt:lpstr>COMPARATIVO DE APORTES DE CENTRALES HIDRAULICAS SALTO GRANDE</vt:lpstr>
      <vt:lpstr>RIO NEGRO</vt:lpstr>
      <vt:lpstr>Hidrógrafo Terra, sin considerar pronósticos de precipitaciones</vt:lpstr>
      <vt:lpstr>Hidrógrafo de Palmar sin considerar lluvias previstas</vt:lpstr>
      <vt:lpstr>Previsión aportes Salto Grande (Fuente CTM, jueves)</vt:lpstr>
      <vt:lpstr>Previsiones de generación eólica fecha 14/4/16</vt:lpstr>
      <vt:lpstr>PRONOSTICOS SEMANA 16/16 (jueves)</vt:lpstr>
      <vt:lpstr>Semana próxima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Precipitaciones previstas para los próximos días, Fuente INMET (actualizado viernes) miércoles </vt:lpstr>
      <vt:lpstr>Previsión precipitaciones acumuladas INMET y CPTEC (jueves)</vt:lpstr>
      <vt:lpstr>Acumulados precipitaciones fuentes CPTEC E INMET, 5 Y 7 dias respectivamente</vt:lpstr>
      <vt:lpstr>Programación semanal 2016-16 </vt:lpstr>
      <vt:lpstr>COSTO GENERACIÓN TÉRMICA</vt:lpstr>
      <vt:lpstr>MODELOS</vt:lpstr>
      <vt:lpstr>Caso libre sin considerar lluvias previstas y vertido en SG</vt:lpstr>
      <vt:lpstr>Presentación de PowerPoint</vt:lpstr>
      <vt:lpstr>SimSEE, caso libre</vt:lpstr>
      <vt:lpstr>Presentación de PowerPoint</vt:lpstr>
      <vt:lpstr>Programa de generación de la semana 16/16:  </vt:lpstr>
      <vt:lpstr>Programa semanal (jueves)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PV</cp:lastModifiedBy>
  <cp:revision>3901</cp:revision>
  <dcterms:created xsi:type="dcterms:W3CDTF">2010-01-29T12:03:38Z</dcterms:created>
  <dcterms:modified xsi:type="dcterms:W3CDTF">2016-04-15T13:38:39Z</dcterms:modified>
</cp:coreProperties>
</file>