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55"/>
  </p:notesMasterIdLst>
  <p:handoutMasterIdLst>
    <p:handoutMasterId r:id="rId56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349" r:id="rId16"/>
    <p:sldId id="1351" r:id="rId17"/>
    <p:sldId id="1359" r:id="rId18"/>
    <p:sldId id="1360" r:id="rId19"/>
    <p:sldId id="1361" r:id="rId20"/>
    <p:sldId id="1362" r:id="rId21"/>
    <p:sldId id="1363" r:id="rId22"/>
    <p:sldId id="1364" r:id="rId23"/>
    <p:sldId id="1350" r:id="rId24"/>
    <p:sldId id="1005" r:id="rId25"/>
    <p:sldId id="1345" r:id="rId26"/>
    <p:sldId id="1379" r:id="rId27"/>
    <p:sldId id="1346" r:id="rId28"/>
    <p:sldId id="1366" r:id="rId29"/>
    <p:sldId id="1367" r:id="rId30"/>
    <p:sldId id="1368" r:id="rId31"/>
    <p:sldId id="1369" r:id="rId32"/>
    <p:sldId id="1370" r:id="rId33"/>
    <p:sldId id="1371" r:id="rId34"/>
    <p:sldId id="1347" r:id="rId35"/>
    <p:sldId id="1247" r:id="rId36"/>
    <p:sldId id="1383" r:id="rId37"/>
    <p:sldId id="1009" r:id="rId38"/>
    <p:sldId id="1037" r:id="rId39"/>
    <p:sldId id="1313" r:id="rId40"/>
    <p:sldId id="1314" r:id="rId41"/>
    <p:sldId id="1333" r:id="rId42"/>
    <p:sldId id="1334" r:id="rId43"/>
    <p:sldId id="1340" r:id="rId44"/>
    <p:sldId id="1341" r:id="rId45"/>
    <p:sldId id="1376" r:id="rId46"/>
    <p:sldId id="1380" r:id="rId47"/>
    <p:sldId id="1375" r:id="rId48"/>
    <p:sldId id="1377" r:id="rId49"/>
    <p:sldId id="1175" r:id="rId50"/>
    <p:sldId id="1133" r:id="rId51"/>
    <p:sldId id="1353" r:id="rId52"/>
    <p:sldId id="1354" r:id="rId53"/>
    <p:sldId id="1348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238" autoAdjust="0"/>
    <p:restoredTop sz="91119" autoAdjust="0"/>
  </p:normalViewPr>
  <p:slideViewPr>
    <p:cSldViewPr>
      <p:cViewPr>
        <p:scale>
          <a:sx n="113" d="100"/>
          <a:sy n="113" d="100"/>
        </p:scale>
        <p:origin x="-15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26/02/2016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35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26/02/2016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48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26/02/2016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09  de 2016      V2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7" y="1371600"/>
            <a:ext cx="8766160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7205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9743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4" y="76200"/>
            <a:ext cx="6591159" cy="661246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20/2/16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13194" cy="198309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713194" cy="1981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09600"/>
          </a:xfrm>
        </p:spPr>
        <p:txBody>
          <a:bodyPr/>
          <a:lstStyle/>
          <a:p>
            <a:r>
              <a:rPr lang="es-UY" sz="2400" dirty="0" smtClean="0"/>
              <a:t>Previsiones programación diaria desde 20/1 al 26/1</a:t>
            </a:r>
            <a:br>
              <a:rPr lang="es-UY" sz="2400" dirty="0" smtClean="0"/>
            </a:br>
            <a:r>
              <a:rPr lang="es-UY" sz="2400" dirty="0" smtClean="0"/>
              <a:t>día 20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67" y="1752600"/>
            <a:ext cx="6330864" cy="2971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s-UY" sz="2400" dirty="0"/>
              <a:t>Previsiones programación diaria desde 20/1 al 26/1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21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676400"/>
            <a:ext cx="6553201" cy="31641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609600"/>
          </a:xfrm>
        </p:spPr>
        <p:txBody>
          <a:bodyPr/>
          <a:lstStyle/>
          <a:p>
            <a:r>
              <a:rPr lang="es-UY" sz="2400" dirty="0"/>
              <a:t>Previsiones programación diaria desde 20/1 al 26/1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22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752600"/>
            <a:ext cx="6650483" cy="3124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09600"/>
          </a:xfrm>
        </p:spPr>
        <p:txBody>
          <a:bodyPr/>
          <a:lstStyle/>
          <a:p>
            <a:r>
              <a:rPr lang="es-UY" sz="2400" dirty="0"/>
              <a:t>Previsiones programación diaria desde 20/1 al 26/1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23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17853" cy="3200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es-UY" sz="2400" dirty="0"/>
              <a:t>Previsiones programación diaria desde 20/1 al 26/1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24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837929" cy="3200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29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09600"/>
          </a:xfrm>
        </p:spPr>
        <p:txBody>
          <a:bodyPr/>
          <a:lstStyle/>
          <a:p>
            <a:r>
              <a:rPr lang="es-UY" sz="2400" dirty="0"/>
              <a:t>Previsiones programación diaria desde 20/1 al 26/1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25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693747" cy="3200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26/02/2016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</p:spPr>
        <p:txBody>
          <a:bodyPr/>
          <a:lstStyle/>
          <a:p>
            <a:r>
              <a:rPr lang="es-UY" sz="2400" dirty="0"/>
              <a:t>Previsiones programación diaria desde 20/1 al 26/1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26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9532"/>
            <a:ext cx="6849286" cy="325966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dirty="0" smtClean="0"/>
              <a:t>PRONOSTICOS SEMANA 09/16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3067"/>
            <a:ext cx="8988639" cy="2057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988639" cy="20227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26/02/2016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Foreca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048000"/>
            <a:ext cx="7344513" cy="3429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6484561" cy="274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s-UY" dirty="0" smtClean="0"/>
              <a:t>Foto satelital de la hora 10 Uruguaya</a:t>
            </a:r>
            <a:endParaRPr lang="es-UY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1600200"/>
            <a:ext cx="5132387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24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93" y="1278467"/>
            <a:ext cx="5281613" cy="5280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Sábado</a:t>
            </a:r>
            <a:endParaRPr lang="es-UY" sz="24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295400"/>
            <a:ext cx="5275263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Domingo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95400"/>
            <a:ext cx="5275263" cy="52657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L</a:t>
            </a:r>
            <a:r>
              <a:rPr lang="es-UY" sz="2400" kern="0" dirty="0" smtClean="0">
                <a:ea typeface="+mn-ea"/>
                <a:cs typeface="Arial" charset="0"/>
              </a:rPr>
              <a:t>unes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219200"/>
            <a:ext cx="5275263" cy="5280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Martes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95400"/>
            <a:ext cx="5295900" cy="52720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3810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08/16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57200"/>
            <a:ext cx="8763000" cy="6248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Durante la semana el despacho ha sido prácticamente hidráulico generando con térmico para el suministro </a:t>
            </a:r>
            <a:r>
              <a:rPr lang="es-ES" sz="1800" dirty="0" smtClean="0"/>
              <a:t>de los picos </a:t>
            </a:r>
            <a:r>
              <a:rPr lang="es-ES" sz="1800" dirty="0"/>
              <a:t>de potencia.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Durante la semana se ha exportado generación térmica a solicitud de </a:t>
            </a:r>
            <a:r>
              <a:rPr lang="es-ES" sz="1800" dirty="0" smtClean="0"/>
              <a:t>CAMMESA hasta CTR incluida. También se envió energía en devolución.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Las demandas han sido muy altas aunque no se han alcanzado los valores máximos (de potencia y energía de verano) que se produjeron el viernes 12/2.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Se han producido precipitaciones en la </a:t>
            </a:r>
            <a:endParaRPr lang="es-ES" sz="1800" dirty="0" smtClean="0"/>
          </a:p>
          <a:p>
            <a:r>
              <a:rPr lang="es-ES" sz="1800" dirty="0" smtClean="0"/>
              <a:t>cuenca </a:t>
            </a:r>
            <a:r>
              <a:rPr lang="es-ES" sz="1800" dirty="0"/>
              <a:t>del río Uruguay que hicieron </a:t>
            </a:r>
            <a:endParaRPr lang="es-ES" sz="1800" dirty="0" smtClean="0"/>
          </a:p>
          <a:p>
            <a:r>
              <a:rPr lang="es-ES" sz="1800" dirty="0" smtClean="0"/>
              <a:t>reprogramar </a:t>
            </a:r>
            <a:r>
              <a:rPr lang="es-ES" sz="1800" dirty="0"/>
              <a:t>la semana durante el fin </a:t>
            </a:r>
            <a:r>
              <a:rPr lang="es-ES" sz="1800" dirty="0" smtClean="0"/>
              <a:t>de</a:t>
            </a:r>
          </a:p>
          <a:p>
            <a:r>
              <a:rPr lang="es-ES" sz="1800" dirty="0" smtClean="0"/>
              <a:t> semana (asociados a cambios en las previsiones</a:t>
            </a:r>
          </a:p>
          <a:p>
            <a:r>
              <a:rPr lang="es-ES" sz="1800" dirty="0" smtClean="0"/>
              <a:t> de precipitaciones)  </a:t>
            </a:r>
            <a:r>
              <a:rPr lang="es-ES" sz="1800" dirty="0"/>
              <a:t>y nuevamente el lunes </a:t>
            </a:r>
            <a:r>
              <a:rPr lang="es-ES" sz="1800" dirty="0" smtClean="0"/>
              <a:t>luego</a:t>
            </a:r>
          </a:p>
          <a:p>
            <a:r>
              <a:rPr lang="es-ES" sz="1800" dirty="0" smtClean="0"/>
              <a:t> </a:t>
            </a:r>
            <a:r>
              <a:rPr lang="es-ES" sz="1800" dirty="0"/>
              <a:t>de evaluar la nueva información suministrada </a:t>
            </a:r>
            <a:r>
              <a:rPr lang="es-ES" sz="1800" dirty="0" smtClean="0"/>
              <a:t>por</a:t>
            </a:r>
          </a:p>
          <a:p>
            <a:r>
              <a:rPr lang="es-ES" sz="1800" dirty="0" smtClean="0"/>
              <a:t> </a:t>
            </a:r>
            <a:r>
              <a:rPr lang="es-ES" sz="1800" dirty="0"/>
              <a:t>CTM</a:t>
            </a:r>
            <a:r>
              <a:rPr lang="es-ES" sz="1800" dirty="0" smtClean="0"/>
              <a:t>. Salto Grande informó máxima generación el día</a:t>
            </a:r>
          </a:p>
          <a:p>
            <a:r>
              <a:rPr lang="es-ES" sz="1800" dirty="0" smtClean="0"/>
              <a:t>sábado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Las precipitaciones en el río Negro han sido </a:t>
            </a:r>
          </a:p>
          <a:p>
            <a:r>
              <a:rPr lang="es-ES" sz="1800" dirty="0" smtClean="0"/>
              <a:t>menores y no han causado aumentos de aportes.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En la actualidad esta lloviendo en la cuenca del río Negro y la inmediata del río Uruguay e INUMET emitió alertas para el día de hoy por lluvias abundantes y ya se encuentra lloviendo en el río Negro.</a:t>
            </a:r>
            <a:endParaRPr lang="es-UY" sz="18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34732"/>
            <a:ext cx="2971800" cy="295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Miércoles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219200"/>
            <a:ext cx="5275263" cy="52800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Jueves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295400"/>
            <a:ext cx="5267325" cy="5251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2400"/>
            <a:ext cx="3745570" cy="4495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2400"/>
            <a:ext cx="3745570" cy="4495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05092" cy="2971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z="2400" dirty="0" smtClean="0"/>
              <a:t>Previsión aportes SG con modelo GFS I, fuente CTM</a:t>
            </a:r>
            <a:endParaRPr lang="es-UY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3" y="1219200"/>
            <a:ext cx="5118100" cy="5364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35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26/02/2016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35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2016-09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6644110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4" y="3962400"/>
            <a:ext cx="4252913" cy="28399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56550" cy="48364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695325"/>
          </a:xfrm>
        </p:spPr>
        <p:txBody>
          <a:bodyPr/>
          <a:lstStyle/>
          <a:p>
            <a:r>
              <a:rPr lang="es-UY" sz="2400" dirty="0" smtClean="0"/>
              <a:t>Caso libre</a:t>
            </a:r>
            <a:endParaRPr lang="es-UY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066800"/>
            <a:ext cx="8683825" cy="479994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09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5791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La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situación de los recursos hidráulicos es la siguiente: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Río Uruguay, CTM informa el día de hoy para la semana entrante aportes del orden de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4.100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m3/s sin lluvias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y 4300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con lluvias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 Río Negro, se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están produciendo precipitaciones y se observara su efecto. A la fecha los aportes son 0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temperaturas previstas para los próximos días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son notoriamente mas bajas que las registradas en la presente semana por lo que la demanda será sensiblemente menor.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Adicionalmente a las precipitaciones que se están produciendo los diferentes pronósticos coinciden en la existencia de fuertes eventos de precipitaciones, en particular para la cuenca alta del río Uruguay,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No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se realizaran pruebas en la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de alta potencia durante la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semana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cs typeface="Arial"/>
              </a:rPr>
              <a:t>A partir del 1° de marzo quedan disponibles solamente 50 MW de las centrales APR</a:t>
            </a:r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662"/>
            <a:ext cx="7696200" cy="63383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con Terra a pleno y posibilidad de verter.</a:t>
            </a:r>
            <a:endParaRPr lang="es-UY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9650"/>
            <a:ext cx="8458200" cy="53985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209520" cy="6400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s-UY" sz="2400" dirty="0" err="1" smtClean="0"/>
              <a:t>Idem</a:t>
            </a:r>
            <a:r>
              <a:rPr lang="es-UY" sz="2400" dirty="0" smtClean="0"/>
              <a:t> caso 1 pero sin vertido en Terra y cota mínima en Palmar de 38 m</a:t>
            </a:r>
            <a:endParaRPr lang="es-UY" sz="24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37697" cy="5257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2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148142" cy="647062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5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MENSUALES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136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00" y="152400"/>
            <a:ext cx="8915400" cy="609600"/>
          </a:xfrm>
        </p:spPr>
        <p:txBody>
          <a:bodyPr/>
          <a:lstStyle/>
          <a:p>
            <a:r>
              <a:rPr lang="es-UY" sz="2400" dirty="0" smtClean="0"/>
              <a:t>Mensual con vertido por 2 semanas, car 99 %</a:t>
            </a:r>
            <a:endParaRPr lang="es-UY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6781800" cy="4508356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1171"/>
            <a:ext cx="3347276" cy="2270724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26/02/2016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09/16: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09601"/>
            <a:ext cx="6490422" cy="46482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22" y="4273278"/>
            <a:ext cx="2482127" cy="2456054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5675"/>
            <a:ext cx="8110538" cy="5065888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lvl="0"/>
            <a:r>
              <a:rPr lang="es-ES" sz="2400" b="1" dirty="0"/>
              <a:t>MP/CPC</a:t>
            </a:r>
            <a:endParaRPr lang="es-UY" sz="2400" b="1" dirty="0"/>
          </a:p>
          <a:p>
            <a:pPr lvl="1"/>
            <a:r>
              <a:rPr lang="es-ES" sz="1800" dirty="0"/>
              <a:t>Libre, despacha Terra a pleno y vertiendo (para </a:t>
            </a:r>
            <a:r>
              <a:rPr lang="es-ES" sz="1800" dirty="0" err="1"/>
              <a:t>Baygorria</a:t>
            </a:r>
            <a:r>
              <a:rPr lang="es-ES" sz="1800" dirty="0"/>
              <a:t> a pleno), </a:t>
            </a:r>
            <a:r>
              <a:rPr lang="es-ES" sz="1800" dirty="0" err="1"/>
              <a:t>Baygorria</a:t>
            </a:r>
            <a:r>
              <a:rPr lang="es-ES" sz="1800" dirty="0"/>
              <a:t> a </a:t>
            </a:r>
            <a:r>
              <a:rPr lang="es-ES" sz="1800" dirty="0" smtClean="0"/>
              <a:t>pleno, Palmar llega a la cota mínima impuesta (37.3m)y Salto Grande cierra la demanda </a:t>
            </a:r>
            <a:r>
              <a:rPr lang="es-ES" sz="1800" dirty="0"/>
              <a:t>(cotas de 37.3 y 33.7 m respectivamente). No despacha térmico.  El marginal es del orden de 45 U$S/</a:t>
            </a:r>
            <a:r>
              <a:rPr lang="es-ES" sz="1800" dirty="0" err="1"/>
              <a:t>MWh</a:t>
            </a:r>
            <a:endParaRPr lang="es-UY" sz="1800" dirty="0"/>
          </a:p>
          <a:p>
            <a:r>
              <a:rPr lang="es-ES" sz="2400" b="1" dirty="0" err="1"/>
              <a:t>SimSee</a:t>
            </a:r>
            <a:endParaRPr lang="es-UY" sz="2400" b="1" dirty="0"/>
          </a:p>
          <a:p>
            <a:pPr lvl="1"/>
            <a:r>
              <a:rPr lang="es-ES" sz="1800" dirty="0"/>
              <a:t>Caso Libre, despacha Terra a pleno y vertiendo, Palmar casi pleno, Motores a pleno,  encuentra un equilibrio entre Palmar, Salto Grande y PTA. Obtiene cotas de Palmar extremadamente bajas 36.4 m y para SG de 34.7 m.</a:t>
            </a:r>
            <a:endParaRPr lang="es-UY" sz="1800" dirty="0"/>
          </a:p>
          <a:p>
            <a:pPr lvl="1"/>
            <a:r>
              <a:rPr lang="es-ES" sz="1800" dirty="0"/>
              <a:t>Ídem caso anterior pero con limitación en la cota de Palmar (37.3 metros mínimo)  el despacho obtenido es similar en cuanto a costos y energías involucradas. </a:t>
            </a:r>
            <a:endParaRPr lang="es-UY" sz="1800" dirty="0"/>
          </a:p>
          <a:p>
            <a:pPr lvl="0"/>
            <a:r>
              <a:rPr lang="es-ES" sz="2400" b="1" dirty="0"/>
              <a:t>Mensual</a:t>
            </a:r>
            <a:endParaRPr lang="es-UY" sz="2400" b="1" dirty="0"/>
          </a:p>
          <a:p>
            <a:pPr lvl="1"/>
            <a:r>
              <a:rPr lang="es-ES" sz="1800" dirty="0"/>
              <a:t>Caso con vertido hasta la semana 10 (inclusive) se debe despachar térmico gradualmente hasta APR </a:t>
            </a:r>
            <a:endParaRPr lang="es-UY" sz="1800" dirty="0"/>
          </a:p>
          <a:p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805738" cy="5934331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4096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1676400"/>
            <a:ext cx="8688388" cy="34290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5800" y="5410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smtClean="0">
                <a:solidFill>
                  <a:schemeClr val="tx1"/>
                </a:solidFill>
              </a:rPr>
              <a:t>Nota: CTM salen márgenes derecha e izquierda de la central para cambio de sistema anti incendios el domingo, 4 horas por margen (de 2 </a:t>
            </a:r>
            <a:r>
              <a:rPr lang="es-UY" sz="1400" b="1" dirty="0" err="1" smtClean="0">
                <a:solidFill>
                  <a:schemeClr val="tx1"/>
                </a:solidFill>
              </a:rPr>
              <a:t>hs</a:t>
            </a:r>
            <a:r>
              <a:rPr lang="es-UY" sz="1400" b="1" dirty="0" smtClean="0">
                <a:solidFill>
                  <a:schemeClr val="tx1"/>
                </a:solidFill>
              </a:rPr>
              <a:t> a las 10 </a:t>
            </a:r>
            <a:r>
              <a:rPr lang="es-UY" sz="1400" b="1" dirty="0" err="1" smtClean="0">
                <a:solidFill>
                  <a:schemeClr val="tx1"/>
                </a:solidFill>
              </a:rPr>
              <a:t>hs</a:t>
            </a:r>
            <a:r>
              <a:rPr lang="es-UY" sz="1400" b="1" smtClean="0">
                <a:solidFill>
                  <a:schemeClr val="tx1"/>
                </a:solidFill>
              </a:rPr>
              <a:t>).</a:t>
            </a:r>
            <a:endParaRPr lang="es-UY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De acuerdo a lo anterior el despacho propuesto es el </a:t>
            </a:r>
            <a:r>
              <a:rPr lang="es-ES" b="1" dirty="0" smtClean="0">
                <a:latin typeface="Calibri"/>
                <a:ea typeface="Times New Roman"/>
                <a:cs typeface="Arial"/>
              </a:rPr>
              <a:t>siguiente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 smtClean="0">
                <a:latin typeface="Calibri"/>
                <a:ea typeface="Times New Roman"/>
                <a:cs typeface="Arial"/>
              </a:rPr>
              <a:t>Auto </a:t>
            </a:r>
            <a:r>
              <a:rPr lang="es-ES" dirty="0">
                <a:latin typeface="Calibri"/>
                <a:ea typeface="Times New Roman"/>
                <a:cs typeface="Arial"/>
              </a:rPr>
              <a:t>despachados.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Terra a pleno.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para cota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37,3 </a:t>
            </a:r>
            <a:r>
              <a:rPr lang="es-ES" dirty="0">
                <a:latin typeface="Calibri"/>
                <a:ea typeface="Times New Roman"/>
                <a:cs typeface="Arial"/>
              </a:rPr>
              <a:t>m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para cota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33.7 </a:t>
            </a:r>
            <a:r>
              <a:rPr lang="es-ES" dirty="0">
                <a:latin typeface="Calibri"/>
                <a:ea typeface="Times New Roman"/>
                <a:cs typeface="Arial"/>
              </a:rPr>
              <a:t>m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Vertido en Terra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y Motores de CB para </a:t>
            </a:r>
            <a:r>
              <a:rPr lang="es-ES" dirty="0">
                <a:latin typeface="Calibri"/>
                <a:ea typeface="Times New Roman"/>
                <a:cs typeface="Arial"/>
              </a:rPr>
              <a:t>dichas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cotas, pero siendo despachadas luego de evaluar el evento de lluvias previsto para hoy y el fin de semana.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marL="55626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>
                <a:highlight>
                  <a:srgbClr val="FFFF00"/>
                </a:highlight>
                <a:latin typeface="Calibri"/>
                <a:ea typeface="Times New Roman"/>
                <a:cs typeface="Arial"/>
              </a:rPr>
              <a:t> 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26/02/2016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676900" cy="361438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552825" cy="251258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8999"/>
            <a:ext cx="4191000" cy="56764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08" y="888999"/>
            <a:ext cx="2141338" cy="56764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270133</TotalTime>
  <Words>931</Words>
  <Application>Microsoft Office PowerPoint</Application>
  <PresentationFormat>Presentación en pantalla (4:3)</PresentationFormat>
  <Paragraphs>127</Paragraphs>
  <Slides>51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51</vt:i4>
      </vt:variant>
    </vt:vector>
  </HeadingPairs>
  <TitlesOfParts>
    <vt:vector size="54" baseType="lpstr">
      <vt:lpstr>Presentación en blanco</vt:lpstr>
      <vt:lpstr>Diseño personalizado</vt:lpstr>
      <vt:lpstr>Tema de Office</vt:lpstr>
      <vt:lpstr>Resultados de la semana en curso  y  programación de la semana 09  de 2016      V2   </vt:lpstr>
      <vt:lpstr>Resultados de la semana en curso: Comentarios generales</vt:lpstr>
      <vt:lpstr>Resumen semana actual N° 08/16</vt:lpstr>
      <vt:lpstr>Perspectivas para la semana 09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20/2/16</vt:lpstr>
      <vt:lpstr>Previsiones programación diaria desde 20/1 al 26/1 día 20</vt:lpstr>
      <vt:lpstr>Previsiones programación diaria desde 20/1 al 26/1 día 21</vt:lpstr>
      <vt:lpstr>Previsiones programación diaria desde 20/1 al 26/1 día 22</vt:lpstr>
      <vt:lpstr>Previsiones programación diaria desde 20/1 al 26/1 día 23</vt:lpstr>
      <vt:lpstr>Previsiones programación diaria desde 20/1 al 26/1 día 24</vt:lpstr>
      <vt:lpstr>Previsiones programación diaria desde 20/1 al 26/1 día 25</vt:lpstr>
      <vt:lpstr>Previsiones programación diaria desde 20/1 al 26/1 día 26</vt:lpstr>
      <vt:lpstr>PRONOSTICOS SEMANA 09/16</vt:lpstr>
      <vt:lpstr>Semana próxima</vt:lpstr>
      <vt:lpstr>Presentación de PowerPoint</vt:lpstr>
      <vt:lpstr>Foto satelital de la hora 10 Uruguaya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Previsión precipitaciones acumuladas INMET y CPTEC (viernes)</vt:lpstr>
      <vt:lpstr>Previsión aportes Salto Grande (Fuente CTM, viernes)</vt:lpstr>
      <vt:lpstr>Previsión aportes SG con modelo GFS I, fuente CTM</vt:lpstr>
      <vt:lpstr>Programación semanal 2016-09 </vt:lpstr>
      <vt:lpstr>COSTO GENERACIÓN TÉRMICA</vt:lpstr>
      <vt:lpstr>MODELOS</vt:lpstr>
      <vt:lpstr>Mediano plazo</vt:lpstr>
      <vt:lpstr>Caso libre</vt:lpstr>
      <vt:lpstr>Presentación de PowerPoint</vt:lpstr>
      <vt:lpstr>SimSEE, caso con Terra a pleno y posibilidad de verter.</vt:lpstr>
      <vt:lpstr>Presentación de PowerPoint</vt:lpstr>
      <vt:lpstr>Idem caso 1 pero sin vertido en Terra y cota mínima en Palmar de 38 m</vt:lpstr>
      <vt:lpstr>Presentación de PowerPoint</vt:lpstr>
      <vt:lpstr>MENSUALES</vt:lpstr>
      <vt:lpstr>Mensual con vertido por 2 semanas, car 99 %</vt:lpstr>
      <vt:lpstr>Programa de generación de la semana 09/16: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3814</cp:revision>
  <dcterms:created xsi:type="dcterms:W3CDTF">2010-01-29T12:03:38Z</dcterms:created>
  <dcterms:modified xsi:type="dcterms:W3CDTF">2016-02-26T14:08:44Z</dcterms:modified>
</cp:coreProperties>
</file>