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1"/>
  </p:notesMasterIdLst>
  <p:handoutMasterIdLst>
    <p:handoutMasterId r:id="rId52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1" r:id="rId17"/>
    <p:sldId id="1359" r:id="rId18"/>
    <p:sldId id="1360" r:id="rId19"/>
    <p:sldId id="1361" r:id="rId20"/>
    <p:sldId id="1362" r:id="rId21"/>
    <p:sldId id="1363" r:id="rId22"/>
    <p:sldId id="1364" r:id="rId23"/>
    <p:sldId id="1365" r:id="rId24"/>
    <p:sldId id="1350" r:id="rId25"/>
    <p:sldId id="1005" r:id="rId26"/>
    <p:sldId id="1345" r:id="rId27"/>
    <p:sldId id="1346" r:id="rId28"/>
    <p:sldId id="1366" r:id="rId29"/>
    <p:sldId id="1367" r:id="rId30"/>
    <p:sldId id="1368" r:id="rId31"/>
    <p:sldId id="1369" r:id="rId32"/>
    <p:sldId id="1370" r:id="rId33"/>
    <p:sldId id="1371" r:id="rId34"/>
    <p:sldId id="1347" r:id="rId35"/>
    <p:sldId id="1247" r:id="rId36"/>
    <p:sldId id="1374" r:id="rId37"/>
    <p:sldId id="1009" r:id="rId38"/>
    <p:sldId id="1037" r:id="rId39"/>
    <p:sldId id="1313" r:id="rId40"/>
    <p:sldId id="1314" r:id="rId41"/>
    <p:sldId id="1333" r:id="rId42"/>
    <p:sldId id="1334" r:id="rId43"/>
    <p:sldId id="1340" r:id="rId44"/>
    <p:sldId id="1341" r:id="rId45"/>
    <p:sldId id="1175" r:id="rId46"/>
    <p:sldId id="1133" r:id="rId47"/>
    <p:sldId id="1353" r:id="rId48"/>
    <p:sldId id="1354" r:id="rId49"/>
    <p:sldId id="1348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238" autoAdjust="0"/>
    <p:restoredTop sz="91119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12/02/2016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35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12/02/2016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12/02/2016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07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295400"/>
            <a:ext cx="8610600" cy="41914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937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68475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3" y="76200"/>
            <a:ext cx="6608037" cy="6629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05/2/16</a:t>
            </a:r>
            <a:endParaRPr lang="es-UY" dirty="0"/>
          </a:p>
        </p:txBody>
      </p:sp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1600200"/>
            <a:ext cx="8229600" cy="2784300"/>
          </a:xfrm>
          <a:prstGeom prst="rect">
            <a:avLst/>
          </a:prstGeom>
          <a:noFill/>
          <a:ln w="222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r>
              <a:rPr lang="es-UY" sz="2400" dirty="0" smtClean="0"/>
              <a:t>Previsiones programación diaria desde 05/1 al 12/1</a:t>
            </a:r>
            <a:br>
              <a:rPr lang="es-UY" sz="2400" dirty="0" smtClean="0"/>
            </a:br>
            <a:r>
              <a:rPr lang="es-UY" sz="2400" dirty="0" smtClean="0"/>
              <a:t>día 05</a:t>
            </a:r>
            <a:endParaRPr lang="es-UY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89840" cy="32813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06</a:t>
            </a:r>
            <a:endParaRPr lang="es-UY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895475"/>
            <a:ext cx="6448425" cy="30670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07</a:t>
            </a:r>
            <a:endParaRPr lang="es-UY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90713"/>
            <a:ext cx="6429375" cy="3076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08</a:t>
            </a:r>
            <a:endParaRPr lang="es-UY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905000"/>
            <a:ext cx="6391275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09</a:t>
            </a:r>
            <a:endParaRPr lang="es-UY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05000"/>
            <a:ext cx="6438900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10</a:t>
            </a:r>
            <a:endParaRPr lang="es-UY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05000"/>
            <a:ext cx="6438900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4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8056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05/1 al 12/1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11</a:t>
            </a:r>
            <a:endParaRPr lang="es-UY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05000"/>
            <a:ext cx="6515100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07/16</a:t>
            </a:r>
            <a:endParaRPr lang="es-UY" dirty="0"/>
          </a:p>
        </p:txBody>
      </p:sp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2286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71575"/>
            <a:ext cx="7229475" cy="45148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244353" cy="525058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9" y="1219200"/>
            <a:ext cx="5425888" cy="541303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08995" cy="54959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276577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70" y="1295400"/>
            <a:ext cx="5486400" cy="54603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06/16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ha sido prácticamente hidráulico generando con térmico solamente por necesidades de potencia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(a partir del miércoles).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demandas han sido relativamente altas para el tipo de semana en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función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de un cambio de las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temperaturas previstas originalmente el viernes.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En particular en el día de hoy viernes se están produciendo demandas muy altas y existe la posibilidad de vender generación térmica a Argentina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producido precipitaciones en las cuencas del río Negro y Uruguay que no han tenido efecto sobre los aportes.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está evaluando la situación aún acerca del plazo de indisponibilidad de la unidad de Terra. Cuando se cuente con el diagnóstico del tiempo y recursos que llevara dicha reparación se reprogramaran el resto de lo mantenimientos previstos de las centrales hidráulicas del río Negro para el otoño.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10200" cy="54037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75021" cy="5581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262750" cy="42576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655781" cy="4438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34188" cy="39052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533400"/>
          </a:xfrm>
        </p:spPr>
        <p:txBody>
          <a:bodyPr/>
          <a:lstStyle/>
          <a:p>
            <a:r>
              <a:rPr lang="es-UY" sz="2400" dirty="0" smtClean="0"/>
              <a:t>Previsión de aportes con modelo GFS I aportados por CTM</a:t>
            </a:r>
            <a:endParaRPr lang="es-UY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7" y="1066800"/>
            <a:ext cx="6115050" cy="5534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2016-07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664411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313238" cy="287795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37372"/>
              </p:ext>
            </p:extLst>
          </p:nvPr>
        </p:nvGraphicFramePr>
        <p:xfrm>
          <a:off x="152400" y="2057399"/>
          <a:ext cx="8686800" cy="2897736"/>
        </p:xfrm>
        <a:graphic>
          <a:graphicData uri="http://schemas.openxmlformats.org/drawingml/2006/table">
            <a:tbl>
              <a:tblPr/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39968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UY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CUADRO COMPARATIVO DE RESULTADOS DE CORRIDAS MODELOS DE CORTO PLAZO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1086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CPC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CASO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COTA SG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COTA TERRA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COTA PALMAR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POT. MED SG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POT. MED TERRA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POT. MED PAL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VIERTE TERRA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MOTORES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MU$S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P16-07-10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35,21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79,29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38,24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P16-07-11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34,94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79,46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21,73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P16-07-12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34,37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79,46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6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SIMSEE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SIM16-07-1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MW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9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SIM16-07-2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35,35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79,29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MW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6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SITUACIÓN INICIAL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233150">
                <a:tc>
                  <a:txBody>
                    <a:bodyPr/>
                    <a:lstStyle/>
                    <a:p>
                      <a:pPr algn="l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79,73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38,79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80350" cy="47901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Aportes </a:t>
            </a:r>
            <a:r>
              <a:rPr lang="es-UY" sz="2400" dirty="0" smtClean="0"/>
              <a:t>del miércoles en </a:t>
            </a:r>
            <a:r>
              <a:rPr lang="es-UY" sz="2400" dirty="0" smtClean="0"/>
              <a:t>SG, </a:t>
            </a:r>
            <a:r>
              <a:rPr lang="es-UY" sz="2400" dirty="0" smtClean="0"/>
              <a:t>sin vertido en </a:t>
            </a:r>
            <a:r>
              <a:rPr lang="es-UY" sz="2400" dirty="0" smtClean="0"/>
              <a:t>Terra, Palmar 38m.</a:t>
            </a:r>
            <a:endParaRPr lang="es-UY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22044" cy="45999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07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91200"/>
          </a:xfrm>
        </p:spPr>
        <p:txBody>
          <a:bodyPr/>
          <a:lstStyle/>
          <a:p>
            <a:r>
              <a:rPr lang="es-ES" sz="1800" dirty="0"/>
              <a:t>La situación de los recursos hidráulicos es la siguiente:</a:t>
            </a:r>
            <a:endParaRPr lang="es-UY" sz="1800" dirty="0"/>
          </a:p>
          <a:p>
            <a:pPr lvl="1"/>
            <a:r>
              <a:rPr lang="es-ES" sz="1400" dirty="0"/>
              <a:t>Río Uruguay, CTM informa el día de hoy para la semana entrante aportes del orden de 5.100 m3/s con y sin lluvias</a:t>
            </a:r>
            <a:endParaRPr lang="es-UY" sz="1400" dirty="0"/>
          </a:p>
          <a:p>
            <a:pPr lvl="1"/>
            <a:r>
              <a:rPr lang="es-ES" sz="1400" dirty="0"/>
              <a:t> Río Negro, todas las centrales sin aportes y con vertederos cerrados.</a:t>
            </a:r>
            <a:endParaRPr lang="es-UY" sz="1400" dirty="0"/>
          </a:p>
          <a:p>
            <a:r>
              <a:rPr lang="es-ES" sz="1800" dirty="0"/>
              <a:t>Las temperaturas previstas para los próximos días cuenta con máximas todos los días del orden de 30 ° C por lo que la demanda no </a:t>
            </a:r>
            <a:r>
              <a:rPr lang="es-ES" sz="1800" dirty="0" smtClean="0"/>
              <a:t>será tan </a:t>
            </a:r>
            <a:r>
              <a:rPr lang="es-ES" sz="1800" dirty="0"/>
              <a:t>alta durante la semana. </a:t>
            </a:r>
            <a:endParaRPr lang="es-UY" sz="1800" dirty="0"/>
          </a:p>
          <a:p>
            <a:r>
              <a:rPr lang="es-ES" sz="1800" dirty="0"/>
              <a:t>Los pronósticos de precipitaciones coinciden mayormente en los eventos, pero en las presentes circunstancias no tendrían efectos sobre los aportes.  </a:t>
            </a:r>
            <a:r>
              <a:rPr lang="es-ES" sz="1800" dirty="0" smtClean="0"/>
              <a:t>En </a:t>
            </a:r>
            <a:r>
              <a:rPr lang="es-ES" sz="1800" dirty="0"/>
              <a:t>particular CTM informa con el modelo GFS I aportes </a:t>
            </a:r>
            <a:r>
              <a:rPr lang="es-ES" sz="1800" dirty="0" smtClean="0"/>
              <a:t>importantes con promedios del orden de los 8000 m3/s.</a:t>
            </a:r>
            <a:endParaRPr lang="es-UY" sz="1800" dirty="0"/>
          </a:p>
          <a:p>
            <a:r>
              <a:rPr lang="es-ES" sz="1800" dirty="0"/>
              <a:t>No se realizaran pruebas en la </a:t>
            </a:r>
            <a:r>
              <a:rPr lang="es-ES" sz="1800" dirty="0" err="1"/>
              <a:t>conversora</a:t>
            </a:r>
            <a:r>
              <a:rPr lang="es-ES" sz="1800" dirty="0"/>
              <a:t> de alta potencia durante la semana</a:t>
            </a:r>
            <a:r>
              <a:rPr lang="es-ES" sz="1800" dirty="0" smtClean="0"/>
              <a:t>.</a:t>
            </a:r>
            <a:endParaRPr lang="es-UY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615005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con Terra a pleno y posibilidad de verter.</a:t>
            </a:r>
            <a:endParaRPr lang="es-UY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67675" cy="514928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63288" cy="618218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43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43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07/16: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85800"/>
            <a:ext cx="5745620" cy="4114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181350" cy="314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8380"/>
            <a:ext cx="8567738" cy="53514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53338" cy="58184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hay trabajos relevantes.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9"/>
            <a:ext cx="8382000" cy="3733800"/>
          </a:xfrm>
        </p:spPr>
        <p:txBody>
          <a:bodyPr/>
          <a:lstStyle/>
          <a:p>
            <a:r>
              <a:rPr lang="es-ES" sz="1800" dirty="0"/>
              <a:t>Comentarios </a:t>
            </a:r>
            <a:endParaRPr lang="es-UY" sz="1800" dirty="0"/>
          </a:p>
          <a:p>
            <a:pPr lvl="0"/>
            <a:r>
              <a:rPr lang="es-ES" sz="1800" dirty="0"/>
              <a:t>MP/CPC</a:t>
            </a:r>
            <a:endParaRPr lang="es-UY" sz="1800" dirty="0"/>
          </a:p>
          <a:p>
            <a:pPr lvl="1"/>
            <a:r>
              <a:rPr lang="es-ES" sz="1800" dirty="0"/>
              <a:t>Libre, despacha Terra a pleno y vertiendo, </a:t>
            </a:r>
            <a:r>
              <a:rPr lang="es-ES" sz="1800" dirty="0" err="1"/>
              <a:t>Baygorria</a:t>
            </a:r>
            <a:r>
              <a:rPr lang="es-ES" sz="1800" dirty="0"/>
              <a:t> a pleno y encuentra un equilibrio entre Palmar y Salto Grande. No despacha térmico. </a:t>
            </a:r>
            <a:endParaRPr lang="es-UY" sz="1800" dirty="0"/>
          </a:p>
          <a:p>
            <a:pPr lvl="1"/>
            <a:r>
              <a:rPr lang="es-ES" sz="1800" dirty="0"/>
              <a:t>Ídem caso anterior pero sin verter Terra, no presenta diferencias el despacho salvo en las cotas de los lagos de corto plazo </a:t>
            </a:r>
            <a:endParaRPr lang="es-UY" sz="1800" dirty="0"/>
          </a:p>
          <a:p>
            <a:pPr lvl="0"/>
            <a:r>
              <a:rPr lang="es-ES" sz="1800" dirty="0" err="1"/>
              <a:t>SimSee</a:t>
            </a:r>
            <a:endParaRPr lang="es-UY" sz="1800" dirty="0"/>
          </a:p>
          <a:p>
            <a:pPr lvl="1"/>
            <a:r>
              <a:rPr lang="es-ES" sz="1800" dirty="0"/>
              <a:t>Caso Libre, despacha Terra a pleno sin posibilidad de verter, encuentra un equilibrio entre Palmar, Motores y Salto Grande. </a:t>
            </a:r>
            <a:endParaRPr lang="es-UY" sz="1800" dirty="0"/>
          </a:p>
          <a:p>
            <a:pPr lvl="1"/>
            <a:r>
              <a:rPr lang="es-ES" sz="1800" dirty="0"/>
              <a:t>Ídem caso anterior pero con posibilidad de verter en Terra, el despacho obtenido no presenta diferencias significativas ni en costos con el caso anterior </a:t>
            </a:r>
            <a:endParaRPr lang="es-UY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5784"/>
            <a:ext cx="8327326" cy="19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Auto despachados. 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Terra a pleno.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UY" b="1" dirty="0" smtClean="0">
                <a:latin typeface="Calibri"/>
                <a:ea typeface="Times New Roman"/>
                <a:cs typeface="Arial"/>
              </a:rPr>
              <a:t>Palmar para cota 38,0 m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 smtClean="0">
                <a:latin typeface="Calibri"/>
                <a:ea typeface="Times New Roman"/>
                <a:cs typeface="Arial"/>
              </a:rPr>
              <a:t>Salto Grande cierra la demanda</a:t>
            </a:r>
            <a:endParaRPr lang="es-UY" b="1" dirty="0"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12/02/2016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5852020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5" y="3886200"/>
            <a:ext cx="2976876" cy="294560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399"/>
            <a:ext cx="4253452" cy="57610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399"/>
            <a:ext cx="2183392" cy="578792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259988</TotalTime>
  <Words>853</Words>
  <Application>Microsoft Office PowerPoint</Application>
  <PresentationFormat>Presentación en pantalla (4:3)</PresentationFormat>
  <Paragraphs>179</Paragraphs>
  <Slides>47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Presentación en blanco</vt:lpstr>
      <vt:lpstr>Diseño personalizado</vt:lpstr>
      <vt:lpstr>Tema de Office</vt:lpstr>
      <vt:lpstr>Resultados de la semana en curso  y  programación de la semana 07  de 2016      V1   </vt:lpstr>
      <vt:lpstr>Resultados de la semana en curso: Comentarios generales</vt:lpstr>
      <vt:lpstr>Resumen semana actual N° 06/16</vt:lpstr>
      <vt:lpstr>Perspectivas para la semana 07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05/2/16</vt:lpstr>
      <vt:lpstr>Previsiones programación diaria desde 05/1 al 12/1 día 05</vt:lpstr>
      <vt:lpstr>Previsiones programación diaria desde 05/1 al 12/1 día 06</vt:lpstr>
      <vt:lpstr>Previsiones programación diaria desde 05/1 al 12/1 día 07</vt:lpstr>
      <vt:lpstr>Previsiones programación diaria desde 05/1 al 12/1 día 08</vt:lpstr>
      <vt:lpstr>Previsiones programación diaria desde 05/1 al 12/1 día 09</vt:lpstr>
      <vt:lpstr>Previsiones programación diaria desde 05/1 al 12/1 día 10</vt:lpstr>
      <vt:lpstr>Previsiones programación diaria desde 29/1 al 05/1 día 4</vt:lpstr>
      <vt:lpstr>Previsiones programación diaria desde 05/1 al 12/1 día 11</vt:lpstr>
      <vt:lpstr>PRONOSTICOS SEMANA 07/16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y CPTEC (viernes)</vt:lpstr>
      <vt:lpstr>Previsión aportes Salto Grande (Fuente CTM, viernes)</vt:lpstr>
      <vt:lpstr>Previsión de aportes con modelo GFS I aportados por CTM</vt:lpstr>
      <vt:lpstr>Programación semanal 2016-07 </vt:lpstr>
      <vt:lpstr>COSTO GENERACIÓN TÉRMICA</vt:lpstr>
      <vt:lpstr>MODELOS</vt:lpstr>
      <vt:lpstr>Mediano plazo</vt:lpstr>
      <vt:lpstr>Aportes del miércoles en SG, sin vertido en Terra, Palmar 38m.</vt:lpstr>
      <vt:lpstr>Presentación de PowerPoint</vt:lpstr>
      <vt:lpstr>SimSEE, caso con Terra a pleno y posibilidad de verter.</vt:lpstr>
      <vt:lpstr>Presentación de PowerPoint</vt:lpstr>
      <vt:lpstr>Programa de generación de la semana 07/16: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3786</cp:revision>
  <dcterms:created xsi:type="dcterms:W3CDTF">2010-01-29T12:03:38Z</dcterms:created>
  <dcterms:modified xsi:type="dcterms:W3CDTF">2016-02-12T13:54:26Z</dcterms:modified>
</cp:coreProperties>
</file>