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  <p:sldMasterId id="2147483720" r:id="rId3"/>
  </p:sldMasterIdLst>
  <p:notesMasterIdLst>
    <p:notesMasterId r:id="rId52"/>
  </p:notesMasterIdLst>
  <p:handoutMasterIdLst>
    <p:handoutMasterId r:id="rId53"/>
  </p:handoutMasterIdLst>
  <p:sldIdLst>
    <p:sldId id="1026" r:id="rId4"/>
    <p:sldId id="1027" r:id="rId5"/>
    <p:sldId id="1285" r:id="rId6"/>
    <p:sldId id="1300" r:id="rId7"/>
    <p:sldId id="1355" r:id="rId8"/>
    <p:sldId id="1030" r:id="rId9"/>
    <p:sldId id="1001" r:id="rId10"/>
    <p:sldId id="1279" r:id="rId11"/>
    <p:sldId id="1278" r:id="rId12"/>
    <p:sldId id="1280" r:id="rId13"/>
    <p:sldId id="1281" r:id="rId14"/>
    <p:sldId id="1282" r:id="rId15"/>
    <p:sldId id="1349" r:id="rId16"/>
    <p:sldId id="1351" r:id="rId17"/>
    <p:sldId id="1359" r:id="rId18"/>
    <p:sldId id="1360" r:id="rId19"/>
    <p:sldId id="1361" r:id="rId20"/>
    <p:sldId id="1362" r:id="rId21"/>
    <p:sldId id="1363" r:id="rId22"/>
    <p:sldId id="1364" r:id="rId23"/>
    <p:sldId id="1365" r:id="rId24"/>
    <p:sldId id="1350" r:id="rId25"/>
    <p:sldId id="1005" r:id="rId26"/>
    <p:sldId id="1345" r:id="rId27"/>
    <p:sldId id="1346" r:id="rId28"/>
    <p:sldId id="1366" r:id="rId29"/>
    <p:sldId id="1367" r:id="rId30"/>
    <p:sldId id="1368" r:id="rId31"/>
    <p:sldId id="1369" r:id="rId32"/>
    <p:sldId id="1370" r:id="rId33"/>
    <p:sldId id="1371" r:id="rId34"/>
    <p:sldId id="1347" r:id="rId35"/>
    <p:sldId id="1247" r:id="rId36"/>
    <p:sldId id="1009" r:id="rId37"/>
    <p:sldId id="1037" r:id="rId38"/>
    <p:sldId id="1313" r:id="rId39"/>
    <p:sldId id="1314" r:id="rId40"/>
    <p:sldId id="1333" r:id="rId41"/>
    <p:sldId id="1334" r:id="rId42"/>
    <p:sldId id="1340" r:id="rId43"/>
    <p:sldId id="1341" r:id="rId44"/>
    <p:sldId id="1372" r:id="rId45"/>
    <p:sldId id="1373" r:id="rId46"/>
    <p:sldId id="1175" r:id="rId47"/>
    <p:sldId id="1133" r:id="rId48"/>
    <p:sldId id="1353" r:id="rId49"/>
    <p:sldId id="1354" r:id="rId50"/>
    <p:sldId id="1348" r:id="rId5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0000"/>
    <a:srgbClr val="3333CC"/>
    <a:srgbClr val="000000"/>
    <a:srgbClr val="006600"/>
    <a:srgbClr val="CC99FF"/>
    <a:srgbClr val="99FF99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238" autoAdjust="0"/>
    <p:restoredTop sz="91119" autoAdjust="0"/>
  </p:normalViewPr>
  <p:slideViewPr>
    <p:cSldViewPr>
      <p:cViewPr>
        <p:scale>
          <a:sx n="100" d="100"/>
          <a:sy n="100" d="100"/>
        </p:scale>
        <p:origin x="-2388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C2004C9-7D14-4BCD-80EE-B75246804BA4}" type="datetimeFigureOut">
              <a:rPr lang="es-UY"/>
              <a:pPr>
                <a:defRPr/>
              </a:pPr>
              <a:t>03/02/2016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D0FD3A1B-7DB2-4925-AB35-9A831CF8B64B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77525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9272D503-31FA-4B26-96F9-F141E17E02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867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8FB4700-D627-46D8-92AA-611EADFA2D50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407554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4819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4D1C2-CC23-4421-A15E-5A7587411091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172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A35D0B8-87A2-4973-BA64-65B21077C753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060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550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E0002E-579A-408D-99CD-5D528022B203}" type="slidenum">
              <a:rPr lang="es-ES" smtClean="0"/>
              <a:pPr>
                <a:defRPr/>
              </a:pPr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71906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C9E98D1-A96B-45CB-A0AE-C692755B147B}" type="slidenum">
              <a:rPr lang="es-ES">
                <a:solidFill>
                  <a:schemeClr val="accent2"/>
                </a:solidFill>
              </a:rPr>
              <a:pPr algn="r"/>
              <a:t>34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  <p:extLst>
      <p:ext uri="{BB962C8B-B14F-4D97-AF65-F5344CB8AC3E}">
        <p14:creationId xmlns:p14="http://schemas.microsoft.com/office/powerpoint/2010/main" val="205708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4721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502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72D503-31FA-4B26-96F9-F141E17E024F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735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549B4A-18AE-4774-AAD7-85CB6D600CA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064D5-4406-4579-B006-7C98156DEA3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EE14-E266-4CE8-99FF-286638C511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7D61A-A334-4A43-83CC-8369BAFF1AEF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15D18A-A9D0-423F-9DFB-C608E6E7A4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262D5-2756-4287-883D-75F2592A888A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96857-8923-4988-9281-FD445385C88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253C44-82C5-4D96-A700-BECEE5FD4211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9C168B-E8AB-48C6-8BAD-22749BDAF0D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019869-8E4F-4A64-823C-7DC27066302C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822CB-FD26-4BDB-9326-EDD9B1BB2D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F1-4211-4984-BE4E-3BC34B481665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F200-B7EE-4EDF-B4B8-C36915742A7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4EF87-7A4F-435B-ABAF-FBFAD32DC47C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5AE0D-30EF-47C8-BDB7-5797BEE31CF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B2726-D855-4371-A511-9C11945E0661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B2280-1C8A-464B-9EE9-7BF9968269D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ED6C7-F122-4E38-A7A1-C95F2B057D64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0E8AF1-7BE1-4281-A09C-CB3EAB136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F9844-3923-4487-8BAC-1EADE7C919F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D9901-F414-47FC-A51C-7BF9E3C3A828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14961-7B60-4833-A79C-BB211A7E20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184D-EB63-49ED-86C0-6A4AD8AB81EA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8B677-8D66-4529-8BB5-31246491DE6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28C7-2CB5-4C98-A188-92C3E5C1B4E0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562EF-7ABE-4681-941B-3835901FE9F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8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5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2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5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5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300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F892-0C99-494E-9153-EF5DED801FD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9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03/02/2016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69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D8DDB-4182-4A8E-A2AE-8BC2DBE44DB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8CD15-550C-48B3-94C0-CFCC92E4B4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823FF-E932-4FFB-926B-5993D43907B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308B-22FF-4987-985E-7B6657E61B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557B0-DC58-4BF9-91AF-95E539E36F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01125-9754-4E37-AF06-5715D560734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8E3ED19-1BAE-40AE-93CB-3DC550614C4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71912AEF-6975-43E7-B260-CACBDAE971EB}" type="datetimeFigureOut">
              <a:rPr lang="es-ES"/>
              <a:pPr>
                <a:defRPr/>
              </a:pPr>
              <a:t>03/02/2016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DCC2CA2E-2802-4CB1-AB56-A0A33D041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A9B335A-3722-4E19-9229-475C981C6E3D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03/02/2016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31968FC-E115-4A17-9E50-0AC47AE1C51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98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41.emf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FCA67-E025-442F-AAC3-F3A45336579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C18F812-E739-4583-BE6F-5892523A37E9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4BBD37C-B19C-4EFE-9838-E18DDBF812D7}" type="datetime1">
              <a:rPr lang="es-ES"/>
              <a:pPr/>
              <a:t>03/02/2016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</a:t>
            </a:r>
            <a:r>
              <a:rPr lang="es-UY" sz="3600" dirty="0" smtClean="0"/>
              <a:t>06  </a:t>
            </a:r>
            <a:r>
              <a:rPr lang="es-UY" sz="3600" dirty="0" smtClean="0"/>
              <a:t>de 2016      </a:t>
            </a:r>
            <a:r>
              <a:rPr lang="es-UY" sz="3600" dirty="0" smtClean="0"/>
              <a:t>V1</a:t>
            </a: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397644" cy="408781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dirty="0" smtClean="0"/>
              <a:t>COMPARATIVO DE APORTES DE CENTRALES HIDRAULICAS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2000" dirty="0" smtClean="0"/>
              <a:t>SALTO GRANDE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85937"/>
            <a:ext cx="3925887" cy="32861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85937"/>
            <a:ext cx="3975100" cy="33035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399"/>
            <a:ext cx="6543675" cy="669175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609600"/>
          </a:xfrm>
        </p:spPr>
        <p:txBody>
          <a:bodyPr/>
          <a:lstStyle/>
          <a:p>
            <a:r>
              <a:rPr lang="es-UY" dirty="0" smtClean="0"/>
              <a:t>Previsiones de generación eólica</a:t>
            </a:r>
            <a:br>
              <a:rPr lang="es-UY" dirty="0" smtClean="0"/>
            </a:br>
            <a:r>
              <a:rPr lang="es-UY" dirty="0" smtClean="0"/>
              <a:t>fecha </a:t>
            </a:r>
            <a:r>
              <a:rPr lang="es-UY" dirty="0" smtClean="0"/>
              <a:t>29/1/16</a:t>
            </a:r>
            <a:endParaRPr lang="es-UY" dirty="0"/>
          </a:p>
        </p:txBody>
      </p:sp>
      <p:pic>
        <p:nvPicPr>
          <p:cNvPr id="921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33526"/>
            <a:ext cx="8458200" cy="3276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881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609600"/>
          </a:xfrm>
        </p:spPr>
        <p:txBody>
          <a:bodyPr/>
          <a:lstStyle/>
          <a:p>
            <a:r>
              <a:rPr lang="es-UY" sz="2400" dirty="0" smtClean="0"/>
              <a:t>Previsiones programación </a:t>
            </a:r>
            <a:r>
              <a:rPr lang="es-UY" sz="2400" dirty="0" smtClean="0"/>
              <a:t>diaria </a:t>
            </a:r>
            <a:r>
              <a:rPr lang="es-UY" sz="2400" dirty="0" smtClean="0"/>
              <a:t>desde </a:t>
            </a:r>
            <a:r>
              <a:rPr lang="es-UY" sz="2400" dirty="0" smtClean="0"/>
              <a:t>29/1 </a:t>
            </a:r>
            <a:r>
              <a:rPr lang="es-UY" sz="2400" dirty="0" smtClean="0"/>
              <a:t>al </a:t>
            </a:r>
            <a:r>
              <a:rPr lang="es-UY" sz="2400" dirty="0" smtClean="0"/>
              <a:t>05/1</a:t>
            </a:r>
            <a:br>
              <a:rPr lang="es-UY" sz="2400" dirty="0" smtClean="0"/>
            </a:br>
            <a:r>
              <a:rPr lang="es-UY" sz="2400" dirty="0" smtClean="0"/>
              <a:t>día 29</a:t>
            </a:r>
            <a:endParaRPr lang="es-UY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8" y="1708150"/>
            <a:ext cx="6815137" cy="34417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130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30</a:t>
            </a:r>
            <a:endParaRPr lang="es-UY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681163"/>
            <a:ext cx="6884987" cy="34940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65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76200" y="152400"/>
            <a:ext cx="92202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31</a:t>
            </a:r>
            <a:endParaRPr lang="es-UY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692275"/>
            <a:ext cx="6834187" cy="34734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493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1</a:t>
            </a:r>
            <a:endParaRPr lang="es-UY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75" y="1697038"/>
            <a:ext cx="6824663" cy="34623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35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2</a:t>
            </a:r>
            <a:endParaRPr lang="es-UY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1724025"/>
            <a:ext cx="6896100" cy="340836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06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</a:t>
            </a:r>
            <a:r>
              <a:rPr lang="es-UY" sz="2400" dirty="0" smtClean="0"/>
              <a:t>3</a:t>
            </a:r>
            <a:endParaRPr lang="es-UY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52600"/>
            <a:ext cx="7387590" cy="3512673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9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3A420D4-D2C9-4468-AB52-40C63950F791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E83B099-8C8E-4F25-A48D-0099CC2648E7}" type="datetime1">
              <a:rPr lang="es-ES"/>
              <a:pPr/>
              <a:t>03/02/2016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675E7-5A2C-40F2-BE51-E3ED691F46C2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" y="152400"/>
            <a:ext cx="88392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4</a:t>
            </a:r>
            <a:endParaRPr lang="es-UY" sz="24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7168056" cy="33528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71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0" y="152400"/>
            <a:ext cx="8991600" cy="609600"/>
          </a:xfrm>
        </p:spPr>
        <p:txBody>
          <a:bodyPr/>
          <a:lstStyle/>
          <a:p>
            <a:r>
              <a:rPr lang="es-UY" sz="2400" dirty="0"/>
              <a:t>Previsiones programación diaria desde 29/1 al 05/1</a:t>
            </a:r>
            <a:br>
              <a:rPr lang="es-UY" sz="2400" dirty="0"/>
            </a:br>
            <a:r>
              <a:rPr lang="es-UY" sz="2400" dirty="0"/>
              <a:t>día 5</a:t>
            </a:r>
            <a:endParaRPr lang="es-UY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881188"/>
            <a:ext cx="6457950" cy="309562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4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381000"/>
          </a:xfrm>
        </p:spPr>
        <p:txBody>
          <a:bodyPr/>
          <a:lstStyle/>
          <a:p>
            <a:r>
              <a:rPr lang="es-UY" dirty="0" smtClean="0"/>
              <a:t>PRONOSTICOS SEMANA </a:t>
            </a:r>
            <a:r>
              <a:rPr lang="es-UY" dirty="0" smtClean="0"/>
              <a:t>06/16</a:t>
            </a:r>
            <a:endParaRPr lang="es-UY" dirty="0"/>
          </a:p>
        </p:txBody>
      </p:sp>
      <p:pic>
        <p:nvPicPr>
          <p:cNvPr id="10242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407817" cy="2667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924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B53D2DE-A390-4E89-AA63-6E28F5E1DBAF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44034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D9BB8CAD-7C9F-4857-A3FC-B9822F3D9F07}" type="datetime1">
              <a:rPr lang="es-ES"/>
              <a:pPr/>
              <a:t>03/02/2016</a:t>
            </a:fld>
            <a:endParaRPr lang="es-ES"/>
          </a:p>
        </p:txBody>
      </p:sp>
      <p:sp>
        <p:nvSpPr>
          <p:cNvPr id="44035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8676EB-3889-4967-8CC4-DB9A9AAB0A42}" type="slidenum">
              <a:rPr lang="es-ES"/>
              <a:pPr algn="r"/>
              <a:t>23</a:t>
            </a:fld>
            <a:endParaRPr lang="es-ES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 bwMode="auto">
          <a:xfrm>
            <a:off x="0" y="19050"/>
            <a:ext cx="89154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Previsión temperaturas (</a:t>
            </a:r>
            <a:r>
              <a:rPr kumimoji="0" lang="es-UY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Foreca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, viernes)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050" y="1066800"/>
            <a:ext cx="6591300" cy="409575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02319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304800" y="381000"/>
            <a:ext cx="8610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Precipitaciones previstas para los próximos días, Fuente INMET </a:t>
            </a: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(actualizado viernes)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UY" sz="2400" kern="0" dirty="0" smtClean="0">
                <a:latin typeface="Tahoma"/>
              </a:rPr>
              <a:t>Viernes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UY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kumimoji="0" lang="es-UY" sz="32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Tahoma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993" y="1219200"/>
            <a:ext cx="5510213" cy="550308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154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Sábado</a:t>
            </a:r>
            <a:endParaRPr lang="es-UY" sz="2400" kern="0" dirty="0">
              <a:ea typeface="+mn-ea"/>
              <a:cs typeface="Arial" charset="0"/>
            </a:endParaRPr>
          </a:p>
          <a:p>
            <a:pPr lvl="0">
              <a:defRPr/>
            </a:pPr>
            <a:r>
              <a:rPr lang="es-UY" sz="2400" b="0" kern="0" dirty="0" smtClean="0">
                <a:solidFill>
                  <a:srgbClr val="FFFFFF"/>
                </a:solidFill>
                <a:ea typeface="+mn-ea"/>
                <a:cs typeface="Arial" charset="0"/>
              </a:rPr>
              <a:t>Viernes</a:t>
            </a:r>
            <a:endParaRPr lang="es-UY" sz="2400" b="0" kern="0" dirty="0">
              <a:solidFill>
                <a:srgbClr val="FFFFFF"/>
              </a:solidFill>
              <a:ea typeface="+mn-ea"/>
              <a:cs typeface="Arial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86400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9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Domingo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424488" cy="54104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853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L</a:t>
            </a:r>
            <a:r>
              <a:rPr lang="es-UY" sz="2400" kern="0" dirty="0" smtClean="0">
                <a:ea typeface="+mn-ea"/>
                <a:cs typeface="Arial" charset="0"/>
              </a:rPr>
              <a:t>unes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38250"/>
            <a:ext cx="5443538" cy="540841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</a:t>
            </a:r>
            <a:r>
              <a:rPr lang="es-UY" sz="2400" kern="0" dirty="0" smtClean="0">
                <a:ea typeface="+mn-ea"/>
                <a:cs typeface="Arial" charset="0"/>
              </a:rPr>
              <a:t>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Martes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5505450" cy="549118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152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</a:t>
            </a:r>
            <a:r>
              <a:rPr lang="es-UY" sz="2800" dirty="0" smtClean="0"/>
              <a:t>05/16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914400"/>
            <a:ext cx="8763000" cy="57912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Durante el fin de semana el despacho se comenzó realizando con los generadores distribuidos y Bonete a pleno, Palmar hasta pleno y Salto Grande cerrando la demanda.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Debido a las precipitaciones en las cuencas media y alta de Salto Grande se intercambió energía entre Palmar y Salto sacando a Palmar de pleno.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El día lunes se reprogramo la semana manteniendo Bonete a pleno y cerrando la demanda con Palmar y Salto para las cotas que surgieron de una nueva corrida del modelo.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El día miércoles quedo fuera de servicio una unidad de Bonete y aun no se sabe con exactitud el tiempo de reparación, estimándose el mismo entre dos y cuatro semanas.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corrió nuevamente el modelo y se observó que no era necesario reprogramar nuevamente. </a:t>
            </a:r>
            <a:endParaRPr lang="es-UY" sz="1800" dirty="0">
              <a:latin typeface="Arial"/>
              <a:ea typeface="Times New Roman"/>
              <a:cs typeface="Times New Roman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Se realizaron algunas pruebas menores en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Melo con 50 MW de potencia.</a:t>
            </a: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demanda fue muy similar a la prevista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ES" sz="1800" b="1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  <a:p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Miércoles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05463" cy="556217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80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 bwMode="auto">
          <a:xfrm>
            <a:off x="593725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9900"/>
                </a:solidFill>
                <a:latin typeface="Tahoma" charset="0"/>
              </a:defRPr>
            </a:lvl9pPr>
          </a:lstStyle>
          <a:p>
            <a:pPr lvl="0">
              <a:defRPr/>
            </a:pPr>
            <a:r>
              <a:rPr lang="es-UY" sz="2400" kern="0" dirty="0">
                <a:ea typeface="+mn-ea"/>
                <a:cs typeface="Arial" charset="0"/>
              </a:rPr>
              <a:t>Precipitaciones previstas para los próximos días, Fuente INMET (actualizado viernes)</a:t>
            </a:r>
          </a:p>
          <a:p>
            <a:pPr lvl="0">
              <a:defRPr/>
            </a:pPr>
            <a:r>
              <a:rPr lang="es-UY" sz="2400" kern="0" dirty="0" smtClean="0">
                <a:ea typeface="+mn-ea"/>
                <a:cs typeface="Arial" charset="0"/>
              </a:rPr>
              <a:t>Jueves</a:t>
            </a:r>
            <a:endParaRPr lang="es-UY" sz="2400" kern="0" dirty="0">
              <a:ea typeface="+mn-ea"/>
              <a:cs typeface="Arial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322" y="1219200"/>
            <a:ext cx="5529206" cy="5486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285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UY" sz="2400" b="1" kern="0" dirty="0">
                <a:solidFill>
                  <a:srgbClr val="FF9900"/>
                </a:solidFill>
                <a:latin typeface="Tahoma"/>
              </a:rPr>
              <a:t>Previsión precipitaciones </a:t>
            </a:r>
            <a:r>
              <a:rPr lang="es-UY" sz="2400" b="1" kern="0" dirty="0" smtClean="0">
                <a:solidFill>
                  <a:srgbClr val="FF9900"/>
                </a:solidFill>
                <a:latin typeface="Tahoma"/>
              </a:rPr>
              <a:t>acumuladas INMET y CPTEC (viernes)</a:t>
            </a:r>
            <a:endParaRPr lang="es-UY" sz="2400" b="1" kern="0" dirty="0">
              <a:solidFill>
                <a:srgbClr val="FF9900"/>
              </a:solidFill>
              <a:latin typeface="Tahoma"/>
            </a:endParaRPr>
          </a:p>
        </p:txBody>
      </p:sp>
      <p:pic>
        <p:nvPicPr>
          <p:cNvPr id="24578" name="Picture 2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19200"/>
            <a:ext cx="4419600" cy="5372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1219200"/>
            <a:ext cx="4476750" cy="53721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7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1 Título"/>
          <p:cNvSpPr>
            <a:spLocks noGrp="1"/>
          </p:cNvSpPr>
          <p:nvPr>
            <p:ph type="title"/>
          </p:nvPr>
        </p:nvSpPr>
        <p:spPr>
          <a:xfrm>
            <a:off x="1295400" y="76200"/>
            <a:ext cx="6629400" cy="1143000"/>
          </a:xfrm>
        </p:spPr>
        <p:txBody>
          <a:bodyPr/>
          <a:lstStyle/>
          <a:p>
            <a:r>
              <a:rPr lang="es-UY" sz="2400" dirty="0" smtClean="0"/>
              <a:t>Previsión aportes Salto Grande (Fuente CTM, </a:t>
            </a:r>
            <a:r>
              <a:rPr lang="es-UY" sz="2400" dirty="0" smtClean="0"/>
              <a:t>viernes</a:t>
            </a:r>
            <a:r>
              <a:rPr lang="es-UY" sz="2400" dirty="0" smtClean="0"/>
              <a:t>)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34350" cy="4648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38914BB-1E21-4911-B83A-61AFEDDC49A6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8AEEAF94-73E0-47DD-ADDE-783E293A928F}" type="datetime1">
              <a:rPr lang="es-ES"/>
              <a:pPr/>
              <a:t>03/02/2016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67D976-BA5E-4167-91EA-5EF11A973D18}" type="slidenum">
              <a:rPr lang="es-ES"/>
              <a:pPr algn="r"/>
              <a:t>34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2016-06</a:t>
            </a: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52400"/>
            <a:ext cx="6644110" cy="51054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64398"/>
            <a:ext cx="3937000" cy="298680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304800"/>
          </a:xfrm>
        </p:spPr>
        <p:txBody>
          <a:bodyPr/>
          <a:lstStyle/>
          <a:p>
            <a:r>
              <a:rPr lang="es-UY" dirty="0" smtClean="0"/>
              <a:t>MODELOS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08987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r>
              <a:rPr lang="es-UY" dirty="0" smtClean="0"/>
              <a:t>Mediano plazo</a:t>
            </a:r>
            <a:endParaRPr lang="es-UY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7986293" cy="48545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028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85800" y="142875"/>
            <a:ext cx="7772400" cy="847725"/>
          </a:xfrm>
        </p:spPr>
        <p:txBody>
          <a:bodyPr/>
          <a:lstStyle/>
          <a:p>
            <a:r>
              <a:rPr lang="es-UY" sz="2400" dirty="0" smtClean="0"/>
              <a:t>Caso libre, escenario </a:t>
            </a:r>
            <a:r>
              <a:rPr lang="es-UY" sz="2400" dirty="0" smtClean="0"/>
              <a:t>con aportes del miércoles en SG y sin vertido en Terra</a:t>
            </a:r>
            <a:endParaRPr lang="es-UY" sz="24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19200"/>
            <a:ext cx="8505826" cy="470155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32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"/>
            <a:ext cx="7988979" cy="657944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50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4 Título"/>
          <p:cNvSpPr>
            <a:spLocks noGrp="1"/>
          </p:cNvSpPr>
          <p:nvPr>
            <p:ph type="title"/>
          </p:nvPr>
        </p:nvSpPr>
        <p:spPr>
          <a:xfrm>
            <a:off x="685800" y="381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</a:t>
            </a:r>
            <a:r>
              <a:rPr lang="es-UY" dirty="0" smtClean="0"/>
              <a:t>06</a:t>
            </a:r>
            <a:r>
              <a:rPr lang="es-UY" dirty="0" smtClean="0"/>
              <a:t/>
            </a:r>
            <a:br>
              <a:rPr lang="es-UY" dirty="0" smtClean="0"/>
            </a:br>
            <a:endParaRPr lang="es-UY" dirty="0" smtClean="0"/>
          </a:p>
        </p:txBody>
      </p:sp>
      <p:sp>
        <p:nvSpPr>
          <p:cNvPr id="31746" name="5 Marcador de contenido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5791200"/>
          </a:xfrm>
        </p:spPr>
        <p:txBody>
          <a:bodyPr/>
          <a:lstStyle/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 situación de los recursos hidráulicos es la siguiente: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685800"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Río Uruguay, CTM informa el día de hoy para la semana entrante aportes del orden de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6200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m3/s sin lluvias y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6.500m3/s </a:t>
            </a:r>
            <a:r>
              <a:rPr lang="es-ES" sz="1800" dirty="0">
                <a:latin typeface="Calibri"/>
                <a:ea typeface="Times New Roman"/>
                <a:cs typeface="Arial"/>
              </a:rPr>
              <a:t>con lluvias.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685800" lvl="1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 Río Negro, todas las centrales sin aportes y con vertederos cerrados.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Las temperaturas previstas para los próximos días son moderadas para la estación por lo que se espera que la demanda no sea elevada. 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latin typeface="Calibri"/>
                <a:ea typeface="Times New Roman"/>
                <a:cs typeface="Arial"/>
              </a:rPr>
              <a:t>Los pronósticos coinciden en eventos de precipitaciones a partir del martes, difieren un poco en la ubicación pero ambos indican precipitaciones de  relevancia. Ambos </a:t>
            </a:r>
            <a:r>
              <a:rPr lang="es-ES" sz="1800" dirty="0" err="1" smtClean="0">
                <a:latin typeface="Calibri"/>
                <a:ea typeface="Times New Roman"/>
                <a:cs typeface="Arial"/>
              </a:rPr>
              <a:t>preven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 precipitaciones para la cuenca de Palmar, inmediata y alta de Salto Grande. Cabe destacar que el aumento de aportes de SG se dio por precipitaciones en la cuenca alta.</a:t>
            </a:r>
            <a:endParaRPr lang="es-UY" sz="1800" dirty="0">
              <a:latin typeface="Calibri"/>
              <a:ea typeface="Times New Roman"/>
              <a:cs typeface="Arial"/>
            </a:endParaRPr>
          </a:p>
          <a:p>
            <a:pPr marL="28575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latin typeface="Calibri"/>
                <a:ea typeface="Times New Roman"/>
                <a:cs typeface="Arial"/>
              </a:rPr>
              <a:t>No se realizaran pruebas en la </a:t>
            </a:r>
            <a:r>
              <a:rPr lang="es-ES" sz="1800" dirty="0" err="1">
                <a:latin typeface="Calibri"/>
                <a:ea typeface="Times New Roman"/>
                <a:cs typeface="Arial"/>
              </a:rPr>
              <a:t>conversora</a:t>
            </a:r>
            <a:r>
              <a:rPr lang="es-ES" sz="1800" dirty="0">
                <a:latin typeface="Calibri"/>
                <a:ea typeface="Times New Roman"/>
                <a:cs typeface="Arial"/>
              </a:rPr>
              <a:t> de alta potencia durante la </a:t>
            </a:r>
            <a:r>
              <a:rPr lang="es-ES" sz="1800" dirty="0" smtClean="0">
                <a:latin typeface="Calibri"/>
                <a:ea typeface="Times New Roman"/>
                <a:cs typeface="Arial"/>
              </a:rPr>
              <a:t>semana.</a:t>
            </a:r>
            <a:endParaRPr lang="es-ES" sz="1800" dirty="0">
              <a:solidFill>
                <a:srgbClr val="FF0000"/>
              </a:solidFill>
              <a:latin typeface="Calibri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s-UY" sz="2400" dirty="0" err="1" smtClean="0"/>
              <a:t>SimSEE</a:t>
            </a:r>
            <a:r>
              <a:rPr lang="es-UY" sz="2400" dirty="0" smtClean="0"/>
              <a:t>, caso con Terra a pleno y cotas ajustadas con pruebas de </a:t>
            </a:r>
            <a:r>
              <a:rPr lang="es-UY" sz="2400" dirty="0" err="1" smtClean="0"/>
              <a:t>conversora</a:t>
            </a:r>
            <a:r>
              <a:rPr lang="es-UY" sz="2400" dirty="0" smtClean="0"/>
              <a:t> </a:t>
            </a:r>
            <a:endParaRPr lang="es-UY" sz="24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19200"/>
            <a:ext cx="7762875" cy="4954739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25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09550"/>
            <a:ext cx="7239364" cy="6553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719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609600"/>
          </a:xfrm>
        </p:spPr>
        <p:txBody>
          <a:bodyPr/>
          <a:lstStyle/>
          <a:p>
            <a:r>
              <a:rPr lang="es-UY" sz="2400" dirty="0" smtClean="0"/>
              <a:t>Ídem anterior pero con cota máxima en SG de 35 m y mínima en Palmar de 39 m</a:t>
            </a:r>
            <a:endParaRPr lang="es-UY" sz="24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839075" cy="5003375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279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14325"/>
            <a:ext cx="7123691" cy="63246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1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AB644A3-69A0-4875-88CE-D6F766D9A2C9}" type="slidenum">
              <a:rPr lang="es-ES"/>
              <a:pPr algn="r"/>
              <a:t>44</a:t>
            </a:fld>
            <a:endParaRPr lang="es-ES"/>
          </a:p>
        </p:txBody>
      </p:sp>
      <p:sp>
        <p:nvSpPr>
          <p:cNvPr id="64514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E2B5819B-F822-436F-833A-0F10F845D15D}" type="datetime1">
              <a:rPr lang="es-ES"/>
              <a:pPr/>
              <a:t>03/02/2016</a:t>
            </a:fld>
            <a:endParaRPr lang="es-ES"/>
          </a:p>
        </p:txBody>
      </p:sp>
      <p:sp>
        <p:nvSpPr>
          <p:cNvPr id="64515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6891A5-EB9A-4A6E-BA80-C5AABB8C3F0E}" type="slidenum">
              <a:rPr lang="es-ES"/>
              <a:pPr algn="r"/>
              <a:t>44</a:t>
            </a:fld>
            <a:endParaRPr lang="es-ES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</a:t>
            </a:r>
            <a:r>
              <a:rPr lang="es-UY" sz="3600" dirty="0" smtClean="0"/>
              <a:t>06/16</a:t>
            </a:r>
            <a:r>
              <a:rPr lang="es-UY" sz="3600" dirty="0" smtClean="0"/>
              <a:t>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dirty="0" smtClean="0"/>
              <a:t>Programa semanal (jueves)</a:t>
            </a:r>
            <a:br>
              <a:rPr lang="es-UY" dirty="0" smtClean="0"/>
            </a:br>
            <a:endParaRPr lang="es-ES" dirty="0" smtClean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1501"/>
            <a:ext cx="5852020" cy="41910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420" y="3824289"/>
            <a:ext cx="2998534" cy="2967037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s-UY" dirty="0" smtClean="0"/>
              <a:t>Datos energéticos diarios</a:t>
            </a:r>
            <a:endParaRPr lang="es-UY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79233"/>
            <a:ext cx="8186738" cy="4769141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984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381000"/>
          </a:xfrm>
        </p:spPr>
        <p:txBody>
          <a:bodyPr/>
          <a:lstStyle/>
          <a:p>
            <a:r>
              <a:rPr lang="es-UY" dirty="0" smtClean="0"/>
              <a:t>Datos hidráulicos diarios</a:t>
            </a:r>
            <a:endParaRPr lang="es-UY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09600"/>
            <a:ext cx="7620000" cy="5793124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8491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Principales </a:t>
            </a:r>
            <a:r>
              <a:rPr lang="es-UY" dirty="0"/>
              <a:t>t</a:t>
            </a:r>
            <a:r>
              <a:rPr lang="es-UY" dirty="0" smtClean="0"/>
              <a:t>rabajos en la red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No hay trabajos relevantes.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23008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5800" y="304800"/>
            <a:ext cx="8382000" cy="5943600"/>
          </a:xfrm>
        </p:spPr>
        <p:txBody>
          <a:bodyPr/>
          <a:lstStyle/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400" b="1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Modelos</a:t>
            </a:r>
            <a:endParaRPr lang="es-UY" sz="2400" b="1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smtClean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MP/CPC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685800"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Libre, despacha Terra a pleno y vertiendo, </a:t>
            </a:r>
            <a:r>
              <a:rPr lang="es-ES" sz="1800" dirty="0" err="1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Baygorria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 a pleno y encuentra un equilibrio entre Palmar y Salto Grande. Obtiene cotas de 39.26m y 34.98m en Palmar y Salto Grande respectivamente. No despacha térmico. 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685800"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Idén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 caso anterior pero sin verter Terra, despacha Terra a pleno, </a:t>
            </a:r>
            <a:r>
              <a:rPr lang="es-ES" sz="1800" dirty="0" err="1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Baygorria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 a cota constante y encuentra un equilibrio entre Palmar y Salto Grande. Obtiene cotas de 38.41m y 34.93 m para Palmar y Salto Grande respectivamente. 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285750" lvl="0" indent="-28575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SimSee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685800"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Caso Libre, despacha Terra a pleno sin verter, </a:t>
            </a:r>
            <a:r>
              <a:rPr lang="es-ES" sz="1800" dirty="0" err="1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Baygorria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 a cota constante, encuentra un equilibrio entre Palmar y Salto Grande obteniendo cotas de 37.58m y 35.42m en Palmar y Salto Grande respectivamente. Despacha motores no a  pleno con potencia media de 17.4 MW. 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  <a:p>
            <a:pPr marL="685800" lvl="2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800" dirty="0" err="1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Idén</a:t>
            </a:r>
            <a:r>
              <a:rPr lang="es-ES" sz="1800" dirty="0">
                <a:solidFill>
                  <a:srgbClr val="3333CC"/>
                </a:solidFill>
                <a:latin typeface="Calibri"/>
                <a:ea typeface="Times New Roman"/>
                <a:cs typeface="Arial"/>
              </a:rPr>
              <a:t> caso anterior pero con aportes de salto del día Jueves, realiza un despacho similar alcanzando cotas de 38.14m y 35.49m respectivamente para Palmar y Salto Grande. Despacha motores con potencia media de 7.18 MW. </a:t>
            </a:r>
            <a:endParaRPr lang="es-UY" sz="1800" dirty="0">
              <a:solidFill>
                <a:srgbClr val="3333CC"/>
              </a:solidFill>
              <a:latin typeface="Calibri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35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9144000" cy="4876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b="1" dirty="0">
                <a:latin typeface="Calibri"/>
                <a:ea typeface="Times New Roman"/>
                <a:cs typeface="Arial"/>
              </a:rPr>
              <a:t>De acuerdo a lo anterior el despacho propuesto es el siguiente</a:t>
            </a:r>
            <a:r>
              <a:rPr lang="es-ES" dirty="0" smtClean="0">
                <a:latin typeface="Calibri"/>
                <a:ea typeface="Times New Roman"/>
                <a:cs typeface="Arial"/>
              </a:rPr>
              <a:t>:</a:t>
            </a:r>
            <a:endParaRPr lang="es-UY" dirty="0">
              <a:latin typeface="Arial"/>
              <a:ea typeface="Times New Roman"/>
              <a:cs typeface="Times New Roman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Auto despachados. </a:t>
            </a:r>
            <a:endParaRPr lang="es-UY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Terra a pleno.</a:t>
            </a:r>
            <a:endParaRPr lang="es-UY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Salto grande para cota 35.0m.</a:t>
            </a:r>
            <a:endParaRPr lang="es-UY" b="1" dirty="0">
              <a:latin typeface="Arial"/>
              <a:ea typeface="Times New Roman"/>
              <a:cs typeface="Calibri"/>
            </a:endParaRPr>
          </a:p>
          <a:p>
            <a:pPr lvl="1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b="1" dirty="0">
                <a:latin typeface="Calibri"/>
                <a:ea typeface="Times New Roman"/>
                <a:cs typeface="Arial"/>
              </a:rPr>
              <a:t>Palmar cierra la demanda para la cota antedicha.</a:t>
            </a:r>
            <a:endParaRPr lang="es-UY" b="1" dirty="0">
              <a:effectLst/>
              <a:latin typeface="Arial"/>
              <a:ea typeface="Times New Roman"/>
              <a:cs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1868F5F-9EE3-4B42-ABF6-C37D67D7D2D8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2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485921E9-C777-4214-B2B8-42C2740ED05D}" type="datetime1">
              <a:rPr lang="es-ES"/>
              <a:pPr/>
              <a:t>03/02/2016</a:t>
            </a:fld>
            <a:endParaRPr lang="es-ES"/>
          </a:p>
        </p:txBody>
      </p:sp>
      <p:sp>
        <p:nvSpPr>
          <p:cNvPr id="35843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68B6D91-E64C-4117-9E66-07CF84FE854A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smtClean="0"/>
              <a:t>Resultados de la semana en curso:</a:t>
            </a:r>
            <a:r>
              <a:rPr lang="es-UY" smtClean="0"/>
              <a:t/>
            </a:r>
            <a:br>
              <a:rPr lang="es-UY" smtClean="0"/>
            </a:br>
            <a:r>
              <a:rPr lang="es-UY" sz="1800" smtClean="0"/>
              <a:t>Comparación ejecutado-programado</a:t>
            </a:r>
            <a:br>
              <a:rPr lang="es-UY" sz="1800" smtClean="0"/>
            </a:br>
            <a:r>
              <a:rPr lang="es-UY" sz="1800" smtClean="0"/>
              <a:t>.</a:t>
            </a:r>
            <a:br>
              <a:rPr lang="es-UY" sz="1800" smtClean="0"/>
            </a:br>
            <a:r>
              <a:rPr lang="es-UY" smtClean="0"/>
              <a:t/>
            </a:r>
            <a:br>
              <a:rPr lang="es-UY" smtClean="0"/>
            </a:br>
            <a:endParaRPr lang="es-ES" sz="2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 smtClean="0"/>
              <a:t>Datos globales semanales  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704850"/>
            <a:ext cx="5958420" cy="4267200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395" y="4024312"/>
            <a:ext cx="2863770" cy="283368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581025" y="304800"/>
            <a:ext cx="8305800" cy="533400"/>
          </a:xfrm>
        </p:spPr>
        <p:txBody>
          <a:bodyPr/>
          <a:lstStyle/>
          <a:p>
            <a:r>
              <a:rPr lang="es-UY" sz="2400" smtClean="0"/>
              <a:t>Datos globales semanales  (jueves)</a:t>
            </a:r>
            <a:r>
              <a:rPr lang="es-ES" sz="2400" smtClean="0"/>
              <a:t> Comparación previsto-ejecutado suministro de la demanda </a:t>
            </a:r>
            <a:br>
              <a:rPr lang="es-ES" sz="2400" smtClean="0"/>
            </a:br>
            <a:endParaRPr lang="es-UY" sz="2400" smtClean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79401"/>
            <a:ext cx="4353124" cy="5896032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29" y="783525"/>
            <a:ext cx="2222617" cy="5891908"/>
          </a:xfrm>
          <a:prstGeom prst="rect">
            <a:avLst/>
          </a:prstGeom>
          <a:noFill/>
          <a:ln w="31750" cmpd="thickThin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10 Llamada rectangular"/>
          <p:cNvSpPr/>
          <p:nvPr/>
        </p:nvSpPr>
        <p:spPr bwMode="auto">
          <a:xfrm>
            <a:off x="7557247" y="4800600"/>
            <a:ext cx="1586754" cy="1143000"/>
          </a:xfrm>
          <a:prstGeom prst="wedgeRectCallout">
            <a:avLst>
              <a:gd name="adj1" fmla="val -109461"/>
              <a:gd name="adj2" fmla="val 1095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UY" b="1" dirty="0" smtClean="0">
                <a:solidFill>
                  <a:schemeClr val="tx1"/>
                </a:solidFill>
              </a:rPr>
              <a:t>Menos río Negro por aumento de aportes en SG e indisponibilidad unidad de Terra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249894</TotalTime>
  <Words>886</Words>
  <Application>Microsoft Office PowerPoint</Application>
  <PresentationFormat>Presentación en pantalla (4:3)</PresentationFormat>
  <Paragraphs>108</Paragraphs>
  <Slides>48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1" baseType="lpstr">
      <vt:lpstr>Presentación en blanco</vt:lpstr>
      <vt:lpstr>Diseño personalizado</vt:lpstr>
      <vt:lpstr>Tema de Office</vt:lpstr>
      <vt:lpstr>Resultados de la semana en curso  y  programación de la semana 06  de 2016      V1   </vt:lpstr>
      <vt:lpstr>Resultados de la semana en curso: Comentarios generales</vt:lpstr>
      <vt:lpstr>Resumen semana actual N° 05/16</vt:lpstr>
      <vt:lpstr>Perspectivas para la semana 06 </vt:lpstr>
      <vt:lpstr>Presentación de PowerPoint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Previsiones de generación eólica fecha 29/1/16</vt:lpstr>
      <vt:lpstr>Previsiones programación diaria desde 29/1 al 05/1 día 29</vt:lpstr>
      <vt:lpstr>Previsiones programación diaria desde 29/1 al 05/1 día 30</vt:lpstr>
      <vt:lpstr>Previsiones programación diaria desde 29/1 al 05/1 día 31</vt:lpstr>
      <vt:lpstr>Previsiones programación diaria desde 29/1 al 05/1 día 1</vt:lpstr>
      <vt:lpstr>Previsiones programación diaria desde 29/1 al 05/1 día 2</vt:lpstr>
      <vt:lpstr>Previsiones programación diaria desde 29/1 al 05/1 día 3</vt:lpstr>
      <vt:lpstr>Previsiones programación diaria desde 29/1 al 05/1 día 4</vt:lpstr>
      <vt:lpstr>Previsiones programación diaria desde 29/1 al 05/1 día 5</vt:lpstr>
      <vt:lpstr>PRONOSTICOS SEMANA 06/16</vt:lpstr>
      <vt:lpstr>Semana próxima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Previsión precipitaciones acumuladas INMET y CPTEC (viernes)</vt:lpstr>
      <vt:lpstr>Previsión aportes Salto Grande (Fuente CTM, viernes)</vt:lpstr>
      <vt:lpstr>Programación semanal 2016-06 </vt:lpstr>
      <vt:lpstr>COSTO GENERACIÓN TÉRMICA</vt:lpstr>
      <vt:lpstr>MODELOS</vt:lpstr>
      <vt:lpstr>Mediano plazo</vt:lpstr>
      <vt:lpstr>Caso libre, escenario con aportes del miércoles en SG y sin vertido en Terra</vt:lpstr>
      <vt:lpstr>Presentación de PowerPoint</vt:lpstr>
      <vt:lpstr>SimSEE, caso con Terra a pleno y cotas ajustadas con pruebas de conversora </vt:lpstr>
      <vt:lpstr>Presentación de PowerPoint</vt:lpstr>
      <vt:lpstr>Ídem anterior pero con cota máxima en SG de 35 m y mínima en Palmar de 39 m</vt:lpstr>
      <vt:lpstr>Presentación de PowerPoint</vt:lpstr>
      <vt:lpstr>Programa de generación de la semana 06/16:  </vt:lpstr>
      <vt:lpstr>Programa semanal (jueves) </vt:lpstr>
      <vt:lpstr>Datos energéticos diarios</vt:lpstr>
      <vt:lpstr>Datos hidráulicos diarios</vt:lpstr>
      <vt:lpstr>Principales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Administrador</cp:lastModifiedBy>
  <cp:revision>3770</cp:revision>
  <dcterms:created xsi:type="dcterms:W3CDTF">2010-01-29T12:03:38Z</dcterms:created>
  <dcterms:modified xsi:type="dcterms:W3CDTF">2016-02-05T13:37:33Z</dcterms:modified>
</cp:coreProperties>
</file>