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6"/>
  </p:notesMasterIdLst>
  <p:handoutMasterIdLst>
    <p:handoutMasterId r:id="rId37"/>
  </p:handoutMasterIdLst>
  <p:sldIdLst>
    <p:sldId id="1026" r:id="rId3"/>
    <p:sldId id="1027" r:id="rId4"/>
    <p:sldId id="1285" r:id="rId5"/>
    <p:sldId id="1300" r:id="rId6"/>
    <p:sldId id="1301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005" r:id="rId15"/>
    <p:sldId id="1248" r:id="rId16"/>
    <p:sldId id="1179" r:id="rId17"/>
    <p:sldId id="1277" r:id="rId18"/>
    <p:sldId id="1247" r:id="rId19"/>
    <p:sldId id="1009" r:id="rId20"/>
    <p:sldId id="1037" r:id="rId21"/>
    <p:sldId id="1283" r:id="rId22"/>
    <p:sldId id="1313" r:id="rId23"/>
    <p:sldId id="1314" r:id="rId24"/>
    <p:sldId id="1315" r:id="rId25"/>
    <p:sldId id="1316" r:id="rId26"/>
    <p:sldId id="1317" r:id="rId27"/>
    <p:sldId id="1318" r:id="rId28"/>
    <p:sldId id="1319" r:id="rId29"/>
    <p:sldId id="1320" r:id="rId30"/>
    <p:sldId id="1175" r:id="rId31"/>
    <p:sldId id="1132" r:id="rId32"/>
    <p:sldId id="1133" r:id="rId33"/>
    <p:sldId id="1210" r:id="rId34"/>
    <p:sldId id="1299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1453" autoAdjust="0"/>
  </p:normalViewPr>
  <p:slideViewPr>
    <p:cSldViewPr>
      <p:cViewPr varScale="1">
        <p:scale>
          <a:sx n="67" d="100"/>
          <a:sy n="67" d="100"/>
        </p:scale>
        <p:origin x="-8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21/08/2015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18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21/08/2015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34  </a:t>
            </a:r>
            <a:r>
              <a:rPr lang="es-UY" sz="3600" dirty="0" smtClean="0"/>
              <a:t>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0058"/>
            <a:ext cx="8586788" cy="417447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0688"/>
            <a:ext cx="3908425" cy="3425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90688"/>
            <a:ext cx="3951287" cy="3438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1"/>
            <a:ext cx="6629400" cy="66508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21/08/2015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0" y="15875"/>
            <a:ext cx="7772400" cy="762000"/>
          </a:xfrm>
        </p:spPr>
        <p:txBody>
          <a:bodyPr/>
          <a:lstStyle/>
          <a:p>
            <a:r>
              <a:rPr lang="es-UY" sz="2400" smtClean="0"/>
              <a:t>Previsión temperaturas (Accuweather, viernes)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08" y="1485900"/>
            <a:ext cx="7615756" cy="5334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6572294" cy="2514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 smtClean="0"/>
              <a:t>Precipitaciones previstas para los próximos días, Fuente INMET (viernes) </a:t>
            </a:r>
            <a:endParaRPr lang="es-UY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752975" cy="47545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6650"/>
            <a:ext cx="4767263" cy="47609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55700"/>
            <a:ext cx="4767263" cy="47545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9350"/>
            <a:ext cx="4752975" cy="47609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68400"/>
            <a:ext cx="4767263" cy="47609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7" y="1143000"/>
            <a:ext cx="4760913" cy="4746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31" y="1143000"/>
            <a:ext cx="4767263" cy="4746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smtClean="0"/>
              <a:t>Acumulados precipitaciones 7 y 5 días INMET y CPTEC (viernes)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67200" cy="513891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67200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mtClean="0"/>
              <a:t>Previsión aportes Salto Grande (Fuente CTM, viernes)</a:t>
            </a:r>
            <a:endParaRPr lang="es-UY" sz="240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96458" cy="3733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21/08/2015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2015-34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267450" cy="47910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71" y="3657600"/>
            <a:ext cx="4647129" cy="31877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21/08/2015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82025" cy="396151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28600" y="556408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 smtClean="0">
                <a:solidFill>
                  <a:schemeClr val="tx1"/>
                </a:solidFill>
              </a:rPr>
              <a:t>Cotas similares en SG en casos libres</a:t>
            </a:r>
            <a:endParaRPr lang="es-UY" sz="1400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943600" y="5564088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 smtClean="0">
                <a:solidFill>
                  <a:schemeClr val="tx1"/>
                </a:solidFill>
              </a:rPr>
              <a:t>Diferencia de operación en Palmar en casos libres</a:t>
            </a:r>
            <a:endParaRPr lang="es-UY" sz="1400" b="1" dirty="0">
              <a:solidFill>
                <a:schemeClr val="tx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1695"/>
            <a:ext cx="8020050" cy="395080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24 Conector recto de flecha"/>
          <p:cNvCxnSpPr/>
          <p:nvPr/>
        </p:nvCxnSpPr>
        <p:spPr bwMode="auto">
          <a:xfrm flipV="1">
            <a:off x="1447800" y="1524000"/>
            <a:ext cx="2362200" cy="4038600"/>
          </a:xfrm>
          <a:prstGeom prst="straightConnector1">
            <a:avLst/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25 Conector recto de flecha"/>
          <p:cNvCxnSpPr/>
          <p:nvPr/>
        </p:nvCxnSpPr>
        <p:spPr bwMode="auto">
          <a:xfrm flipV="1">
            <a:off x="1447800" y="3962400"/>
            <a:ext cx="2438400" cy="1600200"/>
          </a:xfrm>
          <a:prstGeom prst="straightConnector1">
            <a:avLst/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26 Conector recto de flecha"/>
          <p:cNvCxnSpPr/>
          <p:nvPr/>
        </p:nvCxnSpPr>
        <p:spPr bwMode="auto">
          <a:xfrm flipH="1" flipV="1">
            <a:off x="6362700" y="4051300"/>
            <a:ext cx="1485900" cy="1663700"/>
          </a:xfrm>
          <a:prstGeom prst="straightConnector1">
            <a:avLst/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27 Conector recto de flecha"/>
          <p:cNvCxnSpPr/>
          <p:nvPr/>
        </p:nvCxnSpPr>
        <p:spPr bwMode="auto">
          <a:xfrm flipH="1" flipV="1">
            <a:off x="6172200" y="1524000"/>
            <a:ext cx="1676400" cy="4191000"/>
          </a:xfrm>
          <a:prstGeom prst="straightConnector1">
            <a:avLst/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34200" y="1524000"/>
            <a:ext cx="2209800" cy="5334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52400"/>
            <a:ext cx="6705600" cy="408894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4343400"/>
            <a:ext cx="6045200" cy="2256558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609600"/>
            <a:ext cx="8763000" cy="533400"/>
          </a:xfrm>
        </p:spPr>
        <p:txBody>
          <a:bodyPr/>
          <a:lstStyle/>
          <a:p>
            <a:r>
              <a:rPr lang="es-UY" dirty="0" smtClean="0"/>
              <a:t>Corto plazo, caso con aportes sin lluvias previstas. SG a pleno hasta el martes</a:t>
            </a:r>
            <a:endParaRPr lang="es-UY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77226" cy="457519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610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210426" cy="593826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1398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9296400" cy="685800"/>
          </a:xfrm>
        </p:spPr>
        <p:txBody>
          <a:bodyPr/>
          <a:lstStyle/>
          <a:p>
            <a:r>
              <a:rPr lang="es-UY" dirty="0"/>
              <a:t>Corto plazo, caso con aportes sin lluvias previstas.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96200" cy="491218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8692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36291"/>
            <a:ext cx="7315200" cy="662184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6300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s-UY" dirty="0" smtClean="0"/>
              <a:t>Caso con SG forzado a pleno hasta el martes y Terra a pleno a partir de miércoles</a:t>
            </a:r>
            <a:endParaRPr lang="es-UY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991475" cy="51006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42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165710" cy="64865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136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29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21/08/2015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29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34/15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33/15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715375" cy="51054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El despacho durante la semana ha sido casi en su totalidad de fuentes renovables salvo por </a:t>
            </a:r>
            <a:r>
              <a:rPr lang="es-ES" sz="20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pico y reserva donde </a:t>
            </a:r>
            <a:r>
              <a:rPr lang="es-ES" sz="20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se necesitó de motores de CB </a:t>
            </a:r>
            <a:r>
              <a:rPr lang="es-ES" sz="20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y PTA.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Dada </a:t>
            </a:r>
            <a:r>
              <a:rPr lang="es-ES" sz="20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la situación se </a:t>
            </a:r>
            <a:r>
              <a:rPr lang="es-ES" sz="20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debió </a:t>
            </a:r>
            <a:r>
              <a:rPr lang="es-ES" sz="20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exportar durante toda la semana.</a:t>
            </a:r>
            <a:endParaRPr lang="es-UY" sz="20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Los niveles de precipitaciones registrados han sido excepcionales y en todas las centrales se han superado los máximos registrados (del 1994 en adelante) por más de 100 </a:t>
            </a:r>
            <a:r>
              <a:rPr lang="es-ES" sz="2000" b="1" dirty="0" err="1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mm.</a:t>
            </a:r>
            <a:endParaRPr lang="es-UY" sz="20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Se registraron precipitaciones en la cuenca inmediata de Salto de mucha importancia que han producido la apertura de vertederos</a:t>
            </a:r>
            <a:r>
              <a:rPr lang="es-ES" sz="20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La demanda prevista fue levemente superior a la prevista, será de aprox. 210 </a:t>
            </a:r>
            <a:r>
              <a:rPr lang="es-ES" sz="2000" b="1" dirty="0" err="1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GWh</a:t>
            </a:r>
            <a:endParaRPr lang="es-UY" sz="20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b="1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endParaRPr lang="es-UY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</a:t>
            </a:r>
            <a:r>
              <a:rPr lang="es-UY" dirty="0" smtClean="0"/>
              <a:t>(jueves)</a:t>
            </a:r>
            <a:endParaRPr lang="es-ES" sz="1800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" y="914400"/>
            <a:ext cx="5376863" cy="36246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21919"/>
            <a:ext cx="3346986" cy="28336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81938" cy="56110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81938" cy="57850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Previsión de principales  trabajos en la red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91575" cy="260530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34</a:t>
            </a: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5638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En el día de hoy jueves ha solicitado generación a pleno hasta el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domingo y compras posteriores hasta el martes cercanas a pleno.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Palmar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continuará vertiendo hasta por lo menos el domingo. Terra según los hidrógrafos debe generar durante la semana para no verter aunque podrá generar antes pero para exportar a Argentina, situación que se tratará de minimizar.  </a:t>
            </a:r>
            <a:endParaRPr lang="es-ES" sz="2000" b="1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Si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bien los hidrógrafos de Terra en un horizonte de 10 días finalizan los aportes la experiencia indica que continúa recibiendo aportes por un período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importante. </a:t>
            </a:r>
            <a:endParaRPr lang="es-UY" sz="2000" b="1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A su vez en caso de generar a pleno con Terra a partir del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miércoles,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las cotas de Salto Grande y Palmar resultan extremadamente altas.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Por lo anterior existe riesgo de vertimiento en todo el sistema por toda la semana.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De acuerdo a las previsiones de temperaturas, existen días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bajas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temperaturas que minimizaran los efectos del feriado de 25 de agosto previéndose demandas relativamente altas para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las registradas.</a:t>
            </a:r>
            <a:endParaRPr lang="es-UY" sz="2000" b="1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Existen pronósticos de precipitaciones para la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cuencas del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río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Uruguay y Negro.</a:t>
            </a:r>
            <a:endParaRPr lang="es-UY" sz="2000" b="1" dirty="0">
              <a:latin typeface="Arial"/>
              <a:ea typeface="Times New Roman"/>
              <a:cs typeface="Times New Roman"/>
            </a:endParaRPr>
          </a:p>
          <a:p>
            <a:endParaRPr lang="es-E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s-UY" smtClean="0"/>
              <a:t>Resultados de los modelos y comentarios</a:t>
            </a:r>
          </a:p>
        </p:txBody>
      </p:sp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3429000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>
                <a:latin typeface="Calibri"/>
                <a:ea typeface="Times New Roman"/>
                <a:cs typeface="Arial"/>
              </a:rPr>
              <a:t>MP/CPC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dirty="0">
                <a:latin typeface="Calibri"/>
                <a:ea typeface="Times New Roman"/>
                <a:cs typeface="Times New Roman"/>
              </a:rPr>
              <a:t>El CPC obtiene cotas de 34.8 para SG, 40.1 para Palmar estando las 3 centrales en un equilibrio de precios (a partir de la fecha de finalización de la solicitud de generación a pleno de SG).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 err="1">
                <a:latin typeface="Calibri"/>
                <a:ea typeface="Times New Roman"/>
                <a:cs typeface="Arial"/>
              </a:rPr>
              <a:t>SimSee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dirty="0">
                <a:latin typeface="Calibri"/>
                <a:ea typeface="Times New Roman"/>
                <a:cs typeface="Times New Roman"/>
              </a:rPr>
              <a:t>El </a:t>
            </a:r>
            <a:r>
              <a:rPr lang="es-ES" dirty="0" err="1">
                <a:latin typeface="Calibri"/>
                <a:ea typeface="Times New Roman"/>
                <a:cs typeface="Times New Roman"/>
              </a:rPr>
              <a:t>SimSEE</a:t>
            </a:r>
            <a:r>
              <a:rPr lang="es-ES" dirty="0">
                <a:latin typeface="Calibri"/>
                <a:ea typeface="Times New Roman"/>
                <a:cs typeface="Times New Roman"/>
              </a:rPr>
              <a:t> obtiene cotas de 34.8 para SG, 39.1 para Palmar para lo cual casi no genera con la central de Terra</a:t>
            </a:r>
            <a:r>
              <a:rPr lang="es-ES" dirty="0" smtClean="0">
                <a:latin typeface="Calibri"/>
                <a:ea typeface="Times New Roman"/>
                <a:cs typeface="Times New Roman"/>
              </a:rPr>
              <a:t>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dirty="0" smtClean="0">
                <a:latin typeface="Calibri"/>
                <a:ea typeface="Times New Roman"/>
                <a:cs typeface="Times New Roman"/>
              </a:rPr>
              <a:t>Caso con generación en SG según solicitado por CTM y luego Terra a pleno, obtiene costo similar y cotas de 35,2 en SG y 39,5 en Palmar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>
                <a:latin typeface="Calibri"/>
                <a:ea typeface="Times New Roman"/>
                <a:cs typeface="Times New Roman"/>
              </a:rPr>
              <a:t>Mensual 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dirty="0">
                <a:latin typeface="Calibri"/>
                <a:ea typeface="Times New Roman"/>
                <a:cs typeface="Times New Roman"/>
              </a:rPr>
              <a:t>No presenta interés en la presente semana.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s-UY" sz="2000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dirty="0">
                <a:latin typeface="Calibri"/>
                <a:ea typeface="Times New Roman"/>
                <a:cs typeface="Arial"/>
              </a:rPr>
              <a:t>Considerando lo informado anteriormente el despacho propuesto se subdivide en dos períodos: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Con solicitud de máxima generación en Salto Grande, Palmar a pleno y exportando: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Auto despachados. 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Salto Grande a pleno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Palmar a pleno.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Bonete por potencia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Sin exportación 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Auto despachados. 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Bonete por potencia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Salto Grande cota objetivo 34.8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Palmar cierra la demanda en la semana para la cota objetivo de Salto Grande.</a:t>
            </a:r>
            <a:endParaRPr lang="es-UY" dirty="0">
              <a:effectLst/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21/08/2015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smtClean="0"/>
              <a:t>Datos globales semanales  (jueves)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334000" cy="359571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59494"/>
            <a:ext cx="3390900" cy="287086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sp>
        <p:nvSpPr>
          <p:cNvPr id="11" name="8 Llamada rectangular redondeada"/>
          <p:cNvSpPr>
            <a:spLocks noChangeArrowheads="1"/>
          </p:cNvSpPr>
          <p:nvPr/>
        </p:nvSpPr>
        <p:spPr bwMode="auto">
          <a:xfrm>
            <a:off x="7442200" y="3357910"/>
            <a:ext cx="1491342" cy="762000"/>
          </a:xfrm>
          <a:prstGeom prst="wedgeRoundRectCallout">
            <a:avLst>
              <a:gd name="adj1" fmla="val -73996"/>
              <a:gd name="adj2" fmla="val 42544"/>
              <a:gd name="adj3" fmla="val 16667"/>
            </a:avLst>
          </a:prstGeom>
          <a:noFill/>
          <a:ln w="38100" cmpd="dbl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es-UY" b="1" dirty="0" smtClean="0">
                <a:solidFill>
                  <a:schemeClr val="tx1"/>
                </a:solidFill>
              </a:rPr>
              <a:t>Mas </a:t>
            </a:r>
            <a:r>
              <a:rPr lang="es-UY" b="1" dirty="0" smtClean="0">
                <a:solidFill>
                  <a:schemeClr val="tx1"/>
                </a:solidFill>
              </a:rPr>
              <a:t>Motores y PTA  por potencia y reserva</a:t>
            </a:r>
            <a:endParaRPr lang="es-UY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343400" cy="57347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18" y="838201"/>
            <a:ext cx="2155629" cy="57347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Llamada rectangular redondeada"/>
          <p:cNvSpPr>
            <a:spLocks noChangeArrowheads="1"/>
          </p:cNvSpPr>
          <p:nvPr/>
        </p:nvSpPr>
        <p:spPr bwMode="auto">
          <a:xfrm>
            <a:off x="7162800" y="4648200"/>
            <a:ext cx="1770742" cy="1066800"/>
          </a:xfrm>
          <a:prstGeom prst="wedgeRoundRectCallout">
            <a:avLst>
              <a:gd name="adj1" fmla="val -73574"/>
              <a:gd name="adj2" fmla="val 18665"/>
              <a:gd name="adj3" fmla="val 16667"/>
            </a:avLst>
          </a:prstGeom>
          <a:noFill/>
          <a:ln w="38100" cmpd="dbl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es-UY" b="1" dirty="0" smtClean="0">
                <a:solidFill>
                  <a:schemeClr val="tx1"/>
                </a:solidFill>
              </a:rPr>
              <a:t>Mas </a:t>
            </a:r>
            <a:r>
              <a:rPr lang="es-UY" b="1" dirty="0" smtClean="0">
                <a:solidFill>
                  <a:schemeClr val="tx1"/>
                </a:solidFill>
              </a:rPr>
              <a:t>Salto Grande por aumento de aportes y mas río Negro por aumento de aportes</a:t>
            </a:r>
            <a:endParaRPr lang="es-UY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193034</TotalTime>
  <Words>707</Words>
  <Application>Microsoft Office PowerPoint</Application>
  <PresentationFormat>Presentación en pantalla (4:3)</PresentationFormat>
  <Paragraphs>98</Paragraphs>
  <Slides>33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Presentación en blanco</vt:lpstr>
      <vt:lpstr>Diseño personalizado</vt:lpstr>
      <vt:lpstr>Resultados de la semana en curso  y  programación de la semana 34  de 2015      V1   </vt:lpstr>
      <vt:lpstr>Resultados de la semana en curso: Comentarios generales</vt:lpstr>
      <vt:lpstr>Resumen semana actual N° 33/15</vt:lpstr>
      <vt:lpstr>Perspectivas para la semana 34</vt:lpstr>
      <vt:lpstr>Resultados de los modelos y comentarios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Previsión temperaturas (Accuweather, viernes)</vt:lpstr>
      <vt:lpstr>Precipitaciones previstas para los próximos días, Fuente INMET (viernes) </vt:lpstr>
      <vt:lpstr>Acumulados precipitaciones 7 y 5 días INMET y CPTEC (viernes)</vt:lpstr>
      <vt:lpstr>Previsión aportes Salto Grande (Fuente CTM, viernes)</vt:lpstr>
      <vt:lpstr>Programación semanal 2015-34  </vt:lpstr>
      <vt:lpstr>COSTO GENERACIÓN TÉRMICA</vt:lpstr>
      <vt:lpstr>PREVISIÓN DE MANTENIMIENTOS</vt:lpstr>
      <vt:lpstr>MODELOS</vt:lpstr>
      <vt:lpstr>Mediano plazo</vt:lpstr>
      <vt:lpstr>Corto plazo, caso con aportes sin lluvias previstas. SG a pleno hasta el martes</vt:lpstr>
      <vt:lpstr>Presentación de PowerPoint</vt:lpstr>
      <vt:lpstr>Corto plazo, caso con aportes sin lluvias previstas. </vt:lpstr>
      <vt:lpstr>Presentación de PowerPoint</vt:lpstr>
      <vt:lpstr>Caso con SG forzado a pleno hasta el martes y Terra a pleno a partir de miércoles</vt:lpstr>
      <vt:lpstr>Presentación de PowerPoint</vt:lpstr>
      <vt:lpstr>Programa de generación de la semana 34/15:  </vt:lpstr>
      <vt:lpstr>Programa semanal (jueves)</vt:lpstr>
      <vt:lpstr>Programa semanal </vt:lpstr>
      <vt:lpstr>Programa semanal </vt:lpstr>
      <vt:lpstr>Previsión de principales 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3414</cp:revision>
  <dcterms:created xsi:type="dcterms:W3CDTF">2010-01-29T12:03:38Z</dcterms:created>
  <dcterms:modified xsi:type="dcterms:W3CDTF">2015-08-21T13:42:18Z</dcterms:modified>
</cp:coreProperties>
</file>