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43"/>
  </p:notesMasterIdLst>
  <p:handoutMasterIdLst>
    <p:handoutMasterId r:id="rId44"/>
  </p:handoutMasterIdLst>
  <p:sldIdLst>
    <p:sldId id="1026" r:id="rId3"/>
    <p:sldId id="1027" r:id="rId4"/>
    <p:sldId id="1285" r:id="rId5"/>
    <p:sldId id="1300" r:id="rId6"/>
    <p:sldId id="1301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005" r:id="rId15"/>
    <p:sldId id="1248" r:id="rId16"/>
    <p:sldId id="1179" r:id="rId17"/>
    <p:sldId id="1277" r:id="rId18"/>
    <p:sldId id="1247" r:id="rId19"/>
    <p:sldId id="1009" r:id="rId20"/>
    <p:sldId id="1010" r:id="rId21"/>
    <p:sldId id="1037" r:id="rId22"/>
    <p:sldId id="1283" r:id="rId23"/>
    <p:sldId id="1190" r:id="rId24"/>
    <p:sldId id="1214" r:id="rId25"/>
    <p:sldId id="1304" r:id="rId26"/>
    <p:sldId id="1251" r:id="rId27"/>
    <p:sldId id="1252" r:id="rId28"/>
    <p:sldId id="1305" r:id="rId29"/>
    <p:sldId id="1306" r:id="rId30"/>
    <p:sldId id="1189" r:id="rId31"/>
    <p:sldId id="1260" r:id="rId32"/>
    <p:sldId id="1261" r:id="rId33"/>
    <p:sldId id="1302" r:id="rId34"/>
    <p:sldId id="1303" r:id="rId35"/>
    <p:sldId id="1307" r:id="rId36"/>
    <p:sldId id="1308" r:id="rId37"/>
    <p:sldId id="1175" r:id="rId38"/>
    <p:sldId id="1132" r:id="rId39"/>
    <p:sldId id="1133" r:id="rId40"/>
    <p:sldId id="1210" r:id="rId41"/>
    <p:sldId id="1299" r:id="rId4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6600"/>
    <a:srgbClr val="CC99FF"/>
    <a:srgbClr val="99FF99"/>
    <a:srgbClr val="333399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1" autoAdjust="0"/>
    <p:restoredTop sz="91453" autoAdjust="0"/>
  </p:normalViewPr>
  <p:slideViewPr>
    <p:cSldViewPr>
      <p:cViewPr>
        <p:scale>
          <a:sx n="75" d="100"/>
          <a:sy n="75" d="100"/>
        </p:scale>
        <p:origin x="-5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07/08/2015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18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07/08/2015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</a:t>
            </a:r>
            <a:r>
              <a:rPr lang="es-UY" sz="3600" dirty="0" smtClean="0"/>
              <a:t>32  </a:t>
            </a:r>
            <a:r>
              <a:rPr lang="es-UY" sz="3600" dirty="0" smtClean="0"/>
              <a:t>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24000"/>
            <a:ext cx="8620773" cy="4191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smtClean="0"/>
              <a:t>COMPARATIVO DE APORTES DE CENTRALES HIDRAULICAS</a:t>
            </a:r>
            <a:r>
              <a:rPr lang="es-UY" smtClean="0"/>
              <a:t/>
            </a:r>
            <a:br>
              <a:rPr lang="es-UY" smtClean="0"/>
            </a:br>
            <a:r>
              <a:rPr lang="es-UY" sz="2000" smtClean="0"/>
              <a:t>SALTO GRANDE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9262"/>
            <a:ext cx="3908425" cy="34258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719262"/>
            <a:ext cx="3951287" cy="34385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6400800" cy="642149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13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07/08/2015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13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0" y="15875"/>
            <a:ext cx="7772400" cy="762000"/>
          </a:xfrm>
        </p:spPr>
        <p:txBody>
          <a:bodyPr/>
          <a:lstStyle/>
          <a:p>
            <a:r>
              <a:rPr lang="es-UY" sz="2400" smtClean="0"/>
              <a:t>Previsión temperaturas (Accuweather, viernes)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94236"/>
            <a:ext cx="5257800" cy="616376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061"/>
            <a:ext cx="4510314" cy="174459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z="2400" dirty="0" smtClean="0"/>
              <a:t>Precipitaciones previstas para los próximos días, Fuente </a:t>
            </a:r>
            <a:r>
              <a:rPr lang="es-UY" sz="2400" dirty="0" smtClean="0"/>
              <a:t>CPTEC (viernes</a:t>
            </a:r>
            <a:r>
              <a:rPr lang="es-UY" sz="2400" dirty="0" smtClean="0"/>
              <a:t>) </a:t>
            </a:r>
            <a:endParaRPr lang="es-UY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8217"/>
            <a:ext cx="3611563" cy="45243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50938"/>
            <a:ext cx="3611563" cy="45180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0938"/>
            <a:ext cx="3617913" cy="45323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58876"/>
            <a:ext cx="3617913" cy="45243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31" y="1158876"/>
            <a:ext cx="3597275" cy="45243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81" y="1158875"/>
            <a:ext cx="3611563" cy="45243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56" y="1166813"/>
            <a:ext cx="3611563" cy="45243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-34925" y="228600"/>
            <a:ext cx="8991600" cy="762000"/>
          </a:xfrm>
        </p:spPr>
        <p:txBody>
          <a:bodyPr/>
          <a:lstStyle/>
          <a:p>
            <a:r>
              <a:rPr lang="es-UY" sz="2400" smtClean="0"/>
              <a:t>Acumulados precipitaciones 7 y 5 días INMET y CPTEC (viernes)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57300"/>
            <a:ext cx="3991251" cy="4800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57300"/>
            <a:ext cx="3991251" cy="4800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mtClean="0"/>
              <a:t>Previsión aportes Salto Grande (Fuente CTM, viernes)</a:t>
            </a:r>
            <a:endParaRPr lang="es-UY" sz="240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6700"/>
            <a:ext cx="7467600" cy="39268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07/08/2015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2015-32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991600" cy="431800"/>
          </a:xfrm>
        </p:spPr>
        <p:txBody>
          <a:bodyPr/>
          <a:lstStyle/>
          <a:p>
            <a:r>
              <a:rPr lang="es-MX" sz="2800" smtClean="0"/>
              <a:t>Clase hidrológica, calculada con aportes sin lluvias previstas</a:t>
            </a:r>
            <a:endParaRPr lang="es-ES" sz="2800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525" y="990600"/>
            <a:ext cx="8991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UY" sz="1400" b="1" dirty="0" smtClean="0">
                <a:solidFill>
                  <a:schemeClr val="tx1"/>
                </a:solidFill>
              </a:rPr>
              <a:t>Clase hidrológica: 4 por 4 semanas en un escenario sin lluvias</a:t>
            </a:r>
          </a:p>
          <a:p>
            <a:pPr>
              <a:lnSpc>
                <a:spcPct val="80000"/>
              </a:lnSpc>
            </a:pPr>
            <a:r>
              <a:rPr lang="es-UY" sz="1400" b="1" dirty="0" smtClean="0">
                <a:solidFill>
                  <a:schemeClr val="tx1"/>
                </a:solidFill>
              </a:rPr>
              <a:t>Stock </a:t>
            </a:r>
            <a:r>
              <a:rPr lang="es-ES" sz="1400" b="1" dirty="0" smtClean="0">
                <a:solidFill>
                  <a:schemeClr val="tx1"/>
                </a:solidFill>
              </a:rPr>
              <a:t>stock 4 (75.38 m a 76.56 m) </a:t>
            </a:r>
            <a:r>
              <a:rPr lang="es-UY" sz="1400" b="1" dirty="0" smtClean="0">
                <a:solidFill>
                  <a:schemeClr val="tx1"/>
                </a:solidFill>
              </a:rPr>
              <a:t>cota inicio semana de </a:t>
            </a:r>
            <a:r>
              <a:rPr lang="es-UY" sz="1400" b="1" dirty="0" smtClean="0">
                <a:solidFill>
                  <a:schemeClr val="tx1"/>
                </a:solidFill>
              </a:rPr>
              <a:t>76.5 </a:t>
            </a:r>
            <a:r>
              <a:rPr lang="es-UY" sz="1400" b="1" dirty="0" smtClean="0">
                <a:solidFill>
                  <a:schemeClr val="tx1"/>
                </a:solidFill>
              </a:rPr>
              <a:t>m</a:t>
            </a:r>
          </a:p>
          <a:p>
            <a:pPr>
              <a:lnSpc>
                <a:spcPct val="80000"/>
              </a:lnSpc>
            </a:pPr>
            <a:r>
              <a:rPr lang="es-UY" sz="1400" b="1" dirty="0" smtClean="0">
                <a:solidFill>
                  <a:schemeClr val="tx1"/>
                </a:solidFill>
              </a:rPr>
              <a:t>Aplica CAR 99 %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43075"/>
            <a:ext cx="7848600" cy="478699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07/08/2015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smtClean="0"/>
              <a:t>COSTO GENERACIÓN TÉRMICA</a:t>
            </a:r>
            <a:endParaRPr lang="es-ES" sz="280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267450" cy="47910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466" y="3429000"/>
            <a:ext cx="4863997" cy="32480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001000" cy="46148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Título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s-UY" sz="4000" dirty="0" smtClean="0"/>
              <a:t>MODELOS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Título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533400"/>
          </a:xfrm>
        </p:spPr>
        <p:txBody>
          <a:bodyPr/>
          <a:lstStyle/>
          <a:p>
            <a:r>
              <a:rPr lang="es-UY" sz="2400" dirty="0" smtClean="0"/>
              <a:t>Mediano plazo, estacional 1356 caso sin lluvias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295399"/>
            <a:ext cx="7429500" cy="4530369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s-UY" sz="2400" dirty="0" smtClean="0"/>
              <a:t>Ídem anterior pero con lluvias en Palmar</a:t>
            </a:r>
            <a:endParaRPr lang="es-UY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962900" cy="4855627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6744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Título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/>
          <a:lstStyle/>
          <a:p>
            <a:r>
              <a:rPr lang="es-UY" sz="2400" dirty="0" smtClean="0"/>
              <a:t>Caso libre, aportes sin lluvias, estacional 1356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429626" cy="465943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" y="228600"/>
            <a:ext cx="7679533" cy="63246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dirty="0" err="1" smtClean="0"/>
              <a:t>Idem</a:t>
            </a:r>
            <a:r>
              <a:rPr lang="es-UY" dirty="0" smtClean="0"/>
              <a:t> anterior pero con aportes en Palmar en mediano y corto plazo</a:t>
            </a:r>
            <a:endParaRPr lang="es-UY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29626" cy="465943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2655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81899" cy="6985401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11361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Título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772400" cy="685800"/>
          </a:xfrm>
        </p:spPr>
        <p:txBody>
          <a:bodyPr/>
          <a:lstStyle/>
          <a:p>
            <a:r>
              <a:rPr lang="es-UY" smtClean="0"/>
              <a:t>SIMSEE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31/15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066800"/>
            <a:ext cx="8715375" cy="4724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Durante la semana el despacho ha sido totalmente con fuentes renovables</a:t>
            </a:r>
            <a:r>
              <a:rPr lang="es-E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Se exporto hasta el jueves excedentes a CAMMESA debido a que CTM solicito generación a pleno con riesgo de vertimiento hasta ese día.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Se </a:t>
            </a:r>
            <a:r>
              <a:rPr lang="es-ES" sz="2400" dirty="0"/>
              <a:t>han producido precipitaciones </a:t>
            </a:r>
            <a:r>
              <a:rPr lang="es-ES" sz="2400" dirty="0" smtClean="0"/>
              <a:t>de importancia en la cuenca de Palmar y (</a:t>
            </a:r>
            <a:r>
              <a:rPr lang="es-ES" sz="2400" dirty="0" smtClean="0"/>
              <a:t>con algún pluviómetro de mas de 100 mm) y menores en el resto del río Negro.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En la cuenca de SG también se produjeron algunas precipitaciones que no afectaron los aportes de dicha central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b="1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endParaRPr lang="es-UY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Título"/>
          <p:cNvSpPr>
            <a:spLocks noGrp="1"/>
          </p:cNvSpPr>
          <p:nvPr>
            <p:ph type="title"/>
          </p:nvPr>
        </p:nvSpPr>
        <p:spPr>
          <a:xfrm>
            <a:off x="212725" y="304800"/>
            <a:ext cx="8915400" cy="685800"/>
          </a:xfrm>
        </p:spPr>
        <p:txBody>
          <a:bodyPr/>
          <a:lstStyle/>
          <a:p>
            <a:r>
              <a:rPr lang="es-UY" sz="2400" smtClean="0"/>
              <a:t>Caso libre Palmar 37,3 m, sin vertido en Terra. Estacional 1349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066800"/>
            <a:ext cx="8229600" cy="5252632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219950" cy="653562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Título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457200"/>
          </a:xfrm>
        </p:spPr>
        <p:txBody>
          <a:bodyPr/>
          <a:lstStyle/>
          <a:p>
            <a:r>
              <a:rPr lang="es-UY" sz="2400" dirty="0" smtClean="0"/>
              <a:t>Ídem anterior pero con </a:t>
            </a:r>
            <a:r>
              <a:rPr lang="es-UY" sz="2400" dirty="0" smtClean="0"/>
              <a:t>variabilidad en la generación eólica</a:t>
            </a:r>
            <a:endParaRPr lang="es-UY" sz="24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398"/>
            <a:ext cx="8305800" cy="5301267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162800" cy="6483892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s-UY" sz="2800" dirty="0" smtClean="0"/>
              <a:t>Ídem caso 1 pero con lluvias en Palmar</a:t>
            </a:r>
            <a:endParaRPr lang="es-UY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199"/>
            <a:ext cx="8077200" cy="5155361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6223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598"/>
            <a:ext cx="7315200" cy="6621847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26432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36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07/08/2015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36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32/15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s-UY" smtClean="0"/>
              <a:t>Programa semanal (viernes)</a:t>
            </a:r>
            <a:endParaRPr lang="es-ES" sz="180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05247"/>
            <a:ext cx="2628900" cy="2225728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93966"/>
            <a:ext cx="6238875" cy="3385881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1999"/>
            <a:ext cx="7772400" cy="5533033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762875" cy="5901744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32</a:t>
            </a: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90600"/>
            <a:ext cx="8763000" cy="51054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Calibri"/>
                <a:ea typeface="Times New Roman"/>
                <a:cs typeface="Arial"/>
              </a:rPr>
              <a:t>De acuerdo a las previsiones de temperaturas, las demandas serán </a:t>
            </a:r>
            <a:r>
              <a:rPr lang="es-ES" sz="2400" dirty="0" smtClean="0">
                <a:latin typeface="Calibri"/>
                <a:ea typeface="Times New Roman"/>
                <a:cs typeface="Arial"/>
              </a:rPr>
              <a:t>bajas para la época </a:t>
            </a:r>
            <a:r>
              <a:rPr lang="es-ES" sz="2400" dirty="0">
                <a:latin typeface="Calibri"/>
                <a:ea typeface="Times New Roman"/>
                <a:cs typeface="Arial"/>
              </a:rPr>
              <a:t>durante la semana.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Calibri"/>
                <a:ea typeface="Times New Roman"/>
                <a:cs typeface="Arial"/>
              </a:rPr>
              <a:t>Existen </a:t>
            </a:r>
            <a:r>
              <a:rPr lang="es-ES" sz="2400" dirty="0" smtClean="0">
                <a:latin typeface="Calibri"/>
                <a:ea typeface="Times New Roman"/>
                <a:cs typeface="Arial"/>
              </a:rPr>
              <a:t>algunos pronósticos de precipitaciones </a:t>
            </a:r>
            <a:r>
              <a:rPr lang="es-ES" sz="2400" dirty="0">
                <a:latin typeface="Calibri"/>
                <a:ea typeface="Times New Roman"/>
                <a:cs typeface="Arial"/>
              </a:rPr>
              <a:t>para comienzos de la semana entrante para la cuenca de Palmar y mucho menores para la de Salto y el resto del rio Negro.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Calibri"/>
                <a:ea typeface="Times New Roman"/>
                <a:cs typeface="Arial"/>
              </a:rPr>
              <a:t>CTM ha solicitado  una compra mínima durante el fin de semana por curva de remanso</a:t>
            </a:r>
            <a:r>
              <a:rPr lang="es-ES" sz="24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 smtClean="0">
                <a:latin typeface="Calibri"/>
                <a:ea typeface="Times New Roman"/>
                <a:cs typeface="Arial"/>
              </a:rPr>
              <a:t>Las centrales hidráulicas contarán con aportes promedios aproximados para la semana de: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dirty="0" smtClean="0">
                <a:latin typeface="Calibri"/>
                <a:ea typeface="Times New Roman"/>
                <a:cs typeface="Arial"/>
              </a:rPr>
              <a:t>Terra 700 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dirty="0" smtClean="0">
                <a:latin typeface="Calibri"/>
                <a:ea typeface="Times New Roman"/>
                <a:cs typeface="Arial"/>
              </a:rPr>
              <a:t>Palmar 300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dirty="0" smtClean="0">
                <a:latin typeface="Calibri"/>
                <a:ea typeface="Times New Roman"/>
                <a:cs typeface="Arial"/>
              </a:rPr>
              <a:t>Salto Grande 4600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2000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Previsión de principales  trabajos en la red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No hay trabajos que afecten la disponibilidad </a:t>
            </a:r>
            <a:r>
              <a:rPr lang="es-UY" smtClean="0"/>
              <a:t>de generación</a:t>
            </a:r>
            <a:endParaRPr lang="es-U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r>
              <a:rPr lang="es-UY" smtClean="0"/>
              <a:t>Resultados de los modelos y comentarios</a:t>
            </a:r>
          </a:p>
        </p:txBody>
      </p:sp>
      <p:sp>
        <p:nvSpPr>
          <p:cNvPr id="32770" name="2 Marcador de contenido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638800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2000" dirty="0">
                <a:latin typeface="Calibri"/>
                <a:ea typeface="Times New Roman"/>
                <a:cs typeface="Arial"/>
              </a:rPr>
              <a:t>MP/CPC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2000" dirty="0">
                <a:latin typeface="Calibri"/>
                <a:ea typeface="Times New Roman"/>
                <a:cs typeface="Times New Roman"/>
              </a:rPr>
              <a:t>Caso sin lluvias, el modelo hace un despacho con recursos renovables priorizando Bonete antes que Palmar, obtiene una cota en Palmar del orden de 39 m</a:t>
            </a:r>
            <a:r>
              <a:rPr lang="es-ES" sz="2000" dirty="0" smtClean="0">
                <a:latin typeface="Calibri"/>
                <a:ea typeface="Times New Roman"/>
                <a:cs typeface="Times New Roman"/>
              </a:rPr>
              <a:t>.</a:t>
            </a:r>
            <a:endParaRPr lang="es-UY" sz="2000" dirty="0" smtClean="0">
              <a:latin typeface="Arial"/>
              <a:ea typeface="Times New Roman"/>
              <a:cs typeface="Times New Roman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2000" dirty="0">
                <a:latin typeface="Calibri"/>
                <a:ea typeface="Times New Roman"/>
                <a:cs typeface="Times New Roman"/>
              </a:rPr>
              <a:t>Caso </a:t>
            </a:r>
            <a:r>
              <a:rPr lang="es-ES" sz="2000" dirty="0" smtClean="0">
                <a:latin typeface="Calibri"/>
                <a:ea typeface="Times New Roman"/>
                <a:cs typeface="Times New Roman"/>
              </a:rPr>
              <a:t>con lluvias, hace un despacho similar pero termina en cotas superiores en SG y Palmar utilizando Terra para ell</a:t>
            </a:r>
            <a:r>
              <a:rPr lang="es-ES" sz="2000" dirty="0">
                <a:latin typeface="Calibri"/>
                <a:ea typeface="Times New Roman"/>
                <a:cs typeface="Times New Roman"/>
              </a:rPr>
              <a:t>o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2000" dirty="0" err="1">
                <a:latin typeface="Calibri"/>
                <a:ea typeface="Times New Roman"/>
                <a:cs typeface="Arial"/>
              </a:rPr>
              <a:t>SimSee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2000" dirty="0">
                <a:latin typeface="Calibri"/>
                <a:ea typeface="Times New Roman"/>
                <a:cs typeface="Times New Roman"/>
              </a:rPr>
              <a:t>Caso sin lluvias, el modelo hace un despacho con recursos renovables priorizando Palmar, obtiene una cota de 37.3 m aplicando la penalización </a:t>
            </a:r>
            <a:r>
              <a:rPr lang="es-ES" sz="2000" dirty="0" smtClean="0">
                <a:latin typeface="Calibri"/>
                <a:ea typeface="Times New Roman"/>
                <a:cs typeface="Times New Roman"/>
              </a:rPr>
              <a:t>sobre </a:t>
            </a:r>
            <a:r>
              <a:rPr lang="es-ES" sz="2000" dirty="0">
                <a:latin typeface="Calibri"/>
                <a:ea typeface="Times New Roman"/>
                <a:cs typeface="Times New Roman"/>
              </a:rPr>
              <a:t>fin de semana, obtiene un cota para SG de 34.4 m. Despacha 27 MW medios de Terra durante la semana.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2000" dirty="0">
                <a:latin typeface="Calibri"/>
                <a:ea typeface="Times New Roman"/>
                <a:cs typeface="Times New Roman"/>
              </a:rPr>
              <a:t>Caso con lluvias, realiza un despacho con recursos renovables con la diferencia que despacha más generación de Palmar y </a:t>
            </a:r>
            <a:r>
              <a:rPr lang="es-ES" sz="2000" dirty="0" smtClean="0">
                <a:latin typeface="Calibri"/>
                <a:ea typeface="Times New Roman"/>
                <a:cs typeface="Times New Roman"/>
              </a:rPr>
              <a:t>casi </a:t>
            </a:r>
            <a:r>
              <a:rPr lang="es-ES" sz="2000" dirty="0">
                <a:latin typeface="Calibri"/>
                <a:ea typeface="Times New Roman"/>
                <a:cs typeface="Times New Roman"/>
              </a:rPr>
              <a:t>no despacha Terra. Obtiene una cota de Palmar de 38.4 m y de 34.6 m en SG.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2000" dirty="0">
                <a:latin typeface="Calibri"/>
                <a:ea typeface="Times New Roman"/>
                <a:cs typeface="Times New Roman"/>
              </a:rPr>
              <a:t>Mensual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2000" dirty="0">
                <a:latin typeface="Calibri"/>
                <a:ea typeface="Times New Roman"/>
                <a:cs typeface="Times New Roman"/>
              </a:rPr>
              <a:t>No presenta interés en la presente semana.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s-UY" sz="2000" dirty="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smtClean="0"/>
              <a:t>DESPACHO PROPUESTO </a:t>
            </a:r>
            <a:br>
              <a:rPr lang="es-ES" sz="2800" smtClean="0"/>
            </a:br>
            <a:endParaRPr lang="es-ES" sz="20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r>
              <a:rPr lang="es-ES" dirty="0"/>
              <a:t>Considerando lo informado anteriormente el despacho propuesto es el siguiente:</a:t>
            </a:r>
            <a:endParaRPr lang="es-UY" dirty="0"/>
          </a:p>
          <a:p>
            <a:pPr lvl="1"/>
            <a:r>
              <a:rPr lang="es-ES" dirty="0"/>
              <a:t>Auto despachados. </a:t>
            </a:r>
            <a:endParaRPr lang="es-UY" dirty="0"/>
          </a:p>
          <a:p>
            <a:pPr lvl="1"/>
            <a:r>
              <a:rPr lang="es-ES" dirty="0"/>
              <a:t>Salto hasta </a:t>
            </a:r>
            <a:r>
              <a:rPr lang="es-ES" dirty="0" smtClean="0"/>
              <a:t>pleno para cota objetivo de 34,5 m.</a:t>
            </a:r>
            <a:endParaRPr lang="es-UY" dirty="0"/>
          </a:p>
          <a:p>
            <a:pPr lvl="1"/>
            <a:r>
              <a:rPr lang="es-ES" dirty="0" smtClean="0"/>
              <a:t>Palmar hasta pleno </a:t>
            </a:r>
            <a:r>
              <a:rPr lang="es-ES" dirty="0" smtClean="0"/>
              <a:t>con cota mínima de 38 m</a:t>
            </a:r>
          </a:p>
          <a:p>
            <a:pPr lvl="1"/>
            <a:r>
              <a:rPr lang="es-ES" dirty="0" smtClean="0"/>
              <a:t>Terra cierra la demanda en la semana para las cotas antedichas</a:t>
            </a:r>
            <a:endParaRPr lang="es-UY" dirty="0"/>
          </a:p>
          <a:p>
            <a:pPr algn="just">
              <a:spcBef>
                <a:spcPts val="600"/>
              </a:spcBef>
            </a:pPr>
            <a:endParaRPr lang="es-UY" sz="20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07/08/2015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smtClean="0"/>
              <a:t>Datos globales semanales  (jueves)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5629"/>
            <a:ext cx="5605463" cy="377871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3962400"/>
            <a:ext cx="3257550" cy="275796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sp>
        <p:nvSpPr>
          <p:cNvPr id="38916" name="8 Llamada rectangular redondeada"/>
          <p:cNvSpPr>
            <a:spLocks noChangeArrowheads="1"/>
          </p:cNvSpPr>
          <p:nvPr/>
        </p:nvSpPr>
        <p:spPr bwMode="auto">
          <a:xfrm>
            <a:off x="7565571" y="4724400"/>
            <a:ext cx="1447800" cy="1295400"/>
          </a:xfrm>
          <a:prstGeom prst="wedgeRoundRectCallout">
            <a:avLst>
              <a:gd name="adj1" fmla="val -73078"/>
              <a:gd name="adj2" fmla="val 17474"/>
              <a:gd name="adj3" fmla="val 16667"/>
            </a:avLst>
          </a:prstGeom>
          <a:noFill/>
          <a:ln w="38100" cmpd="dbl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es-UY" b="1" dirty="0" smtClean="0">
                <a:solidFill>
                  <a:schemeClr val="tx1"/>
                </a:solidFill>
              </a:rPr>
              <a:t>Mas río Negro por mas demanda y Palmar por cambio de orden</a:t>
            </a:r>
            <a:endParaRPr lang="es-UY" b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7" y="838201"/>
            <a:ext cx="4386157" cy="5791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56344"/>
            <a:ext cx="2209800" cy="587886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182734</TotalTime>
  <Words>661</Words>
  <Application>Microsoft Office PowerPoint</Application>
  <PresentationFormat>Presentación en pantalla (4:3)</PresentationFormat>
  <Paragraphs>97</Paragraphs>
  <Slides>40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42" baseType="lpstr">
      <vt:lpstr>Presentación en blanco</vt:lpstr>
      <vt:lpstr>Diseño personalizado</vt:lpstr>
      <vt:lpstr>Resultados de la semana en curso  y  programación de la semana 32  de 2015      V1   </vt:lpstr>
      <vt:lpstr>Resultados de la semana en curso: Comentarios generales</vt:lpstr>
      <vt:lpstr>Resumen semana actual N° 31/15</vt:lpstr>
      <vt:lpstr>Perspectivas para la semana 32</vt:lpstr>
      <vt:lpstr>Resultados de los modelos y comentarios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Semana próxima</vt:lpstr>
      <vt:lpstr>Previsión temperaturas (Accuweather, viernes)</vt:lpstr>
      <vt:lpstr>Precipitaciones previstas para los próximos días, Fuente CPTEC (viernes) </vt:lpstr>
      <vt:lpstr>Acumulados precipitaciones 7 y 5 días INMET y CPTEC (viernes)</vt:lpstr>
      <vt:lpstr>Previsión aportes Salto Grande (Fuente CTM, viernes)</vt:lpstr>
      <vt:lpstr>Programación semanal 2015-32  </vt:lpstr>
      <vt:lpstr>Clase hidrológica, calculada con aportes sin lluvias previstas</vt:lpstr>
      <vt:lpstr>COSTO GENERACIÓN TÉRMICA</vt:lpstr>
      <vt:lpstr>PREVISIÓN DE MANTENIMIENTOS</vt:lpstr>
      <vt:lpstr>MODELOS</vt:lpstr>
      <vt:lpstr>Mediano plazo, estacional 1356 caso sin lluvias</vt:lpstr>
      <vt:lpstr>Ídem anterior pero con lluvias en Palmar</vt:lpstr>
      <vt:lpstr>Caso libre, aportes sin lluvias, estacional 1356</vt:lpstr>
      <vt:lpstr>Presentación de PowerPoint</vt:lpstr>
      <vt:lpstr>Idem anterior pero con aportes en Palmar en mediano y corto plazo</vt:lpstr>
      <vt:lpstr>Presentación de PowerPoint</vt:lpstr>
      <vt:lpstr>SIMSEE</vt:lpstr>
      <vt:lpstr>Caso libre Palmar 37,3 m, sin vertido en Terra. Estacional 1349</vt:lpstr>
      <vt:lpstr>Presentación de PowerPoint</vt:lpstr>
      <vt:lpstr>Ídem anterior pero con variabilidad en la generación eólica</vt:lpstr>
      <vt:lpstr>Presentación de PowerPoint</vt:lpstr>
      <vt:lpstr>Ídem caso 1 pero con lluvias en Palmar</vt:lpstr>
      <vt:lpstr>Presentación de PowerPoint</vt:lpstr>
      <vt:lpstr>Programa de generación de la semana 32/15:  </vt:lpstr>
      <vt:lpstr>Programa semanal (viernes)</vt:lpstr>
      <vt:lpstr>Programa semanal </vt:lpstr>
      <vt:lpstr>Programa semanal </vt:lpstr>
      <vt:lpstr>Previsión de principales 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3387</cp:revision>
  <dcterms:created xsi:type="dcterms:W3CDTF">2010-01-29T12:03:38Z</dcterms:created>
  <dcterms:modified xsi:type="dcterms:W3CDTF">2015-08-07T13:46:52Z</dcterms:modified>
</cp:coreProperties>
</file>