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notesSlides/notesSlide5.xml" ContentType="application/vnd.openxmlformats-officedocument.presentationml.notesSlide+xml"/>
  <Override PartName="/ppt/theme/themeOverride5.xml" ContentType="application/vnd.openxmlformats-officedocument.themeOverride+xml"/>
  <Override PartName="/ppt/notesSlides/notesSlide6.xml" ContentType="application/vnd.openxmlformats-officedocument.presentationml.notesSl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686" r:id="rId2"/>
  </p:sldMasterIdLst>
  <p:notesMasterIdLst>
    <p:notesMasterId r:id="rId37"/>
  </p:notesMasterIdLst>
  <p:handoutMasterIdLst>
    <p:handoutMasterId r:id="rId38"/>
  </p:handoutMasterIdLst>
  <p:sldIdLst>
    <p:sldId id="1026" r:id="rId3"/>
    <p:sldId id="1027" r:id="rId4"/>
    <p:sldId id="1145" r:id="rId5"/>
    <p:sldId id="1187" r:id="rId6"/>
    <p:sldId id="1030" r:id="rId7"/>
    <p:sldId id="1001" r:id="rId8"/>
    <p:sldId id="1163" r:id="rId9"/>
    <p:sldId id="1089" r:id="rId10"/>
    <p:sldId id="1256" r:id="rId11"/>
    <p:sldId id="1200" r:id="rId12"/>
    <p:sldId id="1087" r:id="rId13"/>
    <p:sldId id="1088" r:id="rId14"/>
    <p:sldId id="1005" r:id="rId15"/>
    <p:sldId id="1248" r:id="rId16"/>
    <p:sldId id="1261" r:id="rId17"/>
    <p:sldId id="1245" r:id="rId18"/>
    <p:sldId id="1179" r:id="rId19"/>
    <p:sldId id="1009" r:id="rId20"/>
    <p:sldId id="1010" r:id="rId21"/>
    <p:sldId id="1037" r:id="rId22"/>
    <p:sldId id="1074" r:id="rId23"/>
    <p:sldId id="1190" r:id="rId24"/>
    <p:sldId id="1191" r:id="rId25"/>
    <p:sldId id="1214" r:id="rId26"/>
    <p:sldId id="1251" r:id="rId27"/>
    <p:sldId id="1252" r:id="rId28"/>
    <p:sldId id="1189" r:id="rId29"/>
    <p:sldId id="1193" r:id="rId30"/>
    <p:sldId id="1213" r:id="rId31"/>
    <p:sldId id="1175" r:id="rId32"/>
    <p:sldId id="1132" r:id="rId33"/>
    <p:sldId id="1133" r:id="rId34"/>
    <p:sldId id="1210" r:id="rId35"/>
    <p:sldId id="1255" r:id="rId36"/>
  </p:sldIdLst>
  <p:sldSz cx="9144000" cy="6858000" type="screen4x3"/>
  <p:notesSz cx="6858000" cy="9144000"/>
  <p:defaultTextStyle>
    <a:defPPr>
      <a:defRPr lang="es-ES"/>
    </a:defPPr>
    <a:lvl1pPr algn="l" rtl="0" fontAlgn="base">
      <a:spcBef>
        <a:spcPct val="0"/>
      </a:spcBef>
      <a:spcAft>
        <a:spcPct val="0"/>
      </a:spcAft>
      <a:defRPr sz="1200" kern="1200">
        <a:solidFill>
          <a:schemeClr val="bg1"/>
        </a:solidFill>
        <a:latin typeface="Arial" charset="0"/>
        <a:ea typeface="+mn-ea"/>
        <a:cs typeface="Arial" charset="0"/>
      </a:defRPr>
    </a:lvl1pPr>
    <a:lvl2pPr marL="457200" algn="l" rtl="0" fontAlgn="base">
      <a:spcBef>
        <a:spcPct val="0"/>
      </a:spcBef>
      <a:spcAft>
        <a:spcPct val="0"/>
      </a:spcAft>
      <a:defRPr sz="1200" kern="1200">
        <a:solidFill>
          <a:schemeClr val="bg1"/>
        </a:solidFill>
        <a:latin typeface="Arial" charset="0"/>
        <a:ea typeface="+mn-ea"/>
        <a:cs typeface="Arial" charset="0"/>
      </a:defRPr>
    </a:lvl2pPr>
    <a:lvl3pPr marL="914400" algn="l" rtl="0" fontAlgn="base">
      <a:spcBef>
        <a:spcPct val="0"/>
      </a:spcBef>
      <a:spcAft>
        <a:spcPct val="0"/>
      </a:spcAft>
      <a:defRPr sz="1200" kern="1200">
        <a:solidFill>
          <a:schemeClr val="bg1"/>
        </a:solidFill>
        <a:latin typeface="Arial" charset="0"/>
        <a:ea typeface="+mn-ea"/>
        <a:cs typeface="Arial" charset="0"/>
      </a:defRPr>
    </a:lvl3pPr>
    <a:lvl4pPr marL="1371600" algn="l" rtl="0" fontAlgn="base">
      <a:spcBef>
        <a:spcPct val="0"/>
      </a:spcBef>
      <a:spcAft>
        <a:spcPct val="0"/>
      </a:spcAft>
      <a:defRPr sz="1200" kern="1200">
        <a:solidFill>
          <a:schemeClr val="bg1"/>
        </a:solidFill>
        <a:latin typeface="Arial" charset="0"/>
        <a:ea typeface="+mn-ea"/>
        <a:cs typeface="Arial" charset="0"/>
      </a:defRPr>
    </a:lvl4pPr>
    <a:lvl5pPr marL="1828800" algn="l" rtl="0" fontAlgn="base">
      <a:spcBef>
        <a:spcPct val="0"/>
      </a:spcBef>
      <a:spcAft>
        <a:spcPct val="0"/>
      </a:spcAft>
      <a:defRPr sz="1200" kern="1200">
        <a:solidFill>
          <a:schemeClr val="bg1"/>
        </a:solidFill>
        <a:latin typeface="Arial" charset="0"/>
        <a:ea typeface="+mn-ea"/>
        <a:cs typeface="Arial" charset="0"/>
      </a:defRPr>
    </a:lvl5pPr>
    <a:lvl6pPr marL="2286000" algn="l" defTabSz="914400" rtl="0" eaLnBrk="1" latinLnBrk="0" hangingPunct="1">
      <a:defRPr sz="1200" kern="1200">
        <a:solidFill>
          <a:schemeClr val="bg1"/>
        </a:solidFill>
        <a:latin typeface="Arial" charset="0"/>
        <a:ea typeface="+mn-ea"/>
        <a:cs typeface="Arial" charset="0"/>
      </a:defRPr>
    </a:lvl6pPr>
    <a:lvl7pPr marL="2743200" algn="l" defTabSz="914400" rtl="0" eaLnBrk="1" latinLnBrk="0" hangingPunct="1">
      <a:defRPr sz="1200" kern="1200">
        <a:solidFill>
          <a:schemeClr val="bg1"/>
        </a:solidFill>
        <a:latin typeface="Arial" charset="0"/>
        <a:ea typeface="+mn-ea"/>
        <a:cs typeface="Arial" charset="0"/>
      </a:defRPr>
    </a:lvl7pPr>
    <a:lvl8pPr marL="3200400" algn="l" defTabSz="914400" rtl="0" eaLnBrk="1" latinLnBrk="0" hangingPunct="1">
      <a:defRPr sz="1200" kern="1200">
        <a:solidFill>
          <a:schemeClr val="bg1"/>
        </a:solidFill>
        <a:latin typeface="Arial" charset="0"/>
        <a:ea typeface="+mn-ea"/>
        <a:cs typeface="Arial" charset="0"/>
      </a:defRPr>
    </a:lvl8pPr>
    <a:lvl9pPr marL="3657600" algn="l" defTabSz="914400" rtl="0" eaLnBrk="1" latinLnBrk="0" hangingPunct="1">
      <a:defRPr sz="1200" kern="1200">
        <a:solidFill>
          <a:schemeClr val="bg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000000"/>
    <a:srgbClr val="006600"/>
    <a:srgbClr val="CC99FF"/>
    <a:srgbClr val="99FF99"/>
    <a:srgbClr val="333399"/>
    <a:srgbClr val="0033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51" autoAdjust="0"/>
    <p:restoredTop sz="91820" autoAdjust="0"/>
  </p:normalViewPr>
  <p:slideViewPr>
    <p:cSldViewPr>
      <p:cViewPr>
        <p:scale>
          <a:sx n="100" d="100"/>
          <a:sy n="100" d="100"/>
        </p:scale>
        <p:origin x="-372" y="-72"/>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33" d="100"/>
        <a:sy n="33" d="100"/>
      </p:scale>
      <p:origin x="0" y="0"/>
    </p:cViewPr>
  </p:sorterViewPr>
  <p:notesViewPr>
    <p:cSldViewPr>
      <p:cViewPr varScale="1">
        <p:scale>
          <a:sx n="56" d="100"/>
          <a:sy n="56" d="100"/>
        </p:scale>
        <p:origin x="-186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s-UY"/>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1D5F2D15-5016-4581-A566-4BC411214D28}" type="datetimeFigureOut">
              <a:rPr lang="es-UY"/>
              <a:pPr>
                <a:defRPr/>
              </a:pPr>
              <a:t>06/03/2015</a:t>
            </a:fld>
            <a:endParaRPr lang="es-UY"/>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s-UY"/>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FC62D409-1BD6-4CC2-A3D6-44B111E697BF}" type="slidenum">
              <a:rPr lang="es-UY"/>
              <a:pPr>
                <a:defRPr/>
              </a:pPr>
              <a:t>‹Nº›</a:t>
            </a:fld>
            <a:endParaRPr lang="es-UY"/>
          </a:p>
        </p:txBody>
      </p:sp>
    </p:spTree>
    <p:extLst>
      <p:ext uri="{BB962C8B-B14F-4D97-AF65-F5344CB8AC3E}">
        <p14:creationId xmlns:p14="http://schemas.microsoft.com/office/powerpoint/2010/main" val="41992508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09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solidFill>
                  <a:schemeClr val="tx1"/>
                </a:solidFill>
                <a:cs typeface="+mn-cs"/>
              </a:defRPr>
            </a:lvl1pPr>
          </a:lstStyle>
          <a:p>
            <a:pPr>
              <a:defRPr/>
            </a:pPr>
            <a:endParaRPr lang="es-ES"/>
          </a:p>
        </p:txBody>
      </p:sp>
      <p:sp>
        <p:nvSpPr>
          <p:cNvPr id="2109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tx1"/>
                </a:solidFill>
                <a:cs typeface="+mn-cs"/>
              </a:defRPr>
            </a:lvl1pPr>
          </a:lstStyle>
          <a:p>
            <a:pPr>
              <a:defRPr/>
            </a:pPr>
            <a:endParaRPr lang="es-ES"/>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109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2109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a:solidFill>
                  <a:schemeClr val="accent2"/>
                </a:solidFill>
                <a:cs typeface="+mn-cs"/>
              </a:defRPr>
            </a:lvl1pPr>
          </a:lstStyle>
          <a:p>
            <a:pPr>
              <a:defRPr/>
            </a:pPr>
            <a:endParaRPr lang="es-ES"/>
          </a:p>
        </p:txBody>
      </p:sp>
      <p:sp>
        <p:nvSpPr>
          <p:cNvPr id="2109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a:solidFill>
                  <a:schemeClr val="accent2"/>
                </a:solidFill>
                <a:cs typeface="+mn-cs"/>
              </a:defRPr>
            </a:lvl1pPr>
          </a:lstStyle>
          <a:p>
            <a:pPr>
              <a:defRPr/>
            </a:pPr>
            <a:fld id="{3394DA34-AD2A-4A0F-A17A-CDBAA5608C5C}" type="slidenum">
              <a:rPr lang="es-ES"/>
              <a:pPr>
                <a:defRPr/>
              </a:pPr>
              <a:t>‹Nº›</a:t>
            </a:fld>
            <a:endParaRPr lang="es-ES"/>
          </a:p>
        </p:txBody>
      </p:sp>
    </p:spTree>
    <p:extLst>
      <p:ext uri="{BB962C8B-B14F-4D97-AF65-F5344CB8AC3E}">
        <p14:creationId xmlns:p14="http://schemas.microsoft.com/office/powerpoint/2010/main" val="22324865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992E58D2-91CB-43CF-934E-CB7615A14315}" type="slidenum">
              <a:rPr lang="es-ES">
                <a:solidFill>
                  <a:schemeClr val="accent2"/>
                </a:solidFill>
              </a:rPr>
              <a:pPr algn="r"/>
              <a:t>1</a:t>
            </a:fld>
            <a:endParaRPr lang="es-ES">
              <a:solidFill>
                <a:schemeClr val="accent2"/>
              </a:solidFill>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endParaRPr lang="es-UY"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1 Marcador de imagen de diapositiva"/>
          <p:cNvSpPr>
            <a:spLocks noGrp="1" noRot="1" noChangeAspect="1"/>
          </p:cNvSpPr>
          <p:nvPr>
            <p:ph type="sldImg"/>
          </p:nvPr>
        </p:nvSpPr>
        <p:spPr>
          <a:ln/>
        </p:spPr>
      </p:sp>
      <p:sp>
        <p:nvSpPr>
          <p:cNvPr id="31746" name="2 Marcador de notas"/>
          <p:cNvSpPr>
            <a:spLocks noGrp="1"/>
          </p:cNvSpPr>
          <p:nvPr>
            <p:ph type="body" idx="1"/>
          </p:nvPr>
        </p:nvSpPr>
        <p:spPr>
          <a:noFill/>
          <a:ln/>
        </p:spPr>
        <p:txBody>
          <a:bodyPr/>
          <a:lstStyle/>
          <a:p>
            <a:endParaRPr lang="es-UY" smtClean="0"/>
          </a:p>
        </p:txBody>
      </p:sp>
      <p:sp>
        <p:nvSpPr>
          <p:cNvPr id="4" name="3 Marcador de número de diapositiva"/>
          <p:cNvSpPr>
            <a:spLocks noGrp="1"/>
          </p:cNvSpPr>
          <p:nvPr>
            <p:ph type="sldNum" sz="quarter" idx="5"/>
          </p:nvPr>
        </p:nvSpPr>
        <p:spPr/>
        <p:txBody>
          <a:bodyPr/>
          <a:lstStyle/>
          <a:p>
            <a:pPr>
              <a:defRPr/>
            </a:pPr>
            <a:fld id="{DF21E71D-B84C-48B0-9672-1890D3711E31}" type="slidenum">
              <a:rPr lang="es-ES" smtClean="0"/>
              <a:pPr>
                <a:defRPr/>
              </a:pPr>
              <a:t>3</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1 Marcador de imagen de diapositiva"/>
          <p:cNvSpPr>
            <a:spLocks noGrp="1" noRot="1" noChangeAspect="1"/>
          </p:cNvSpPr>
          <p:nvPr>
            <p:ph type="sldImg"/>
          </p:nvPr>
        </p:nvSpPr>
        <p:spPr>
          <a:ln/>
        </p:spPr>
      </p:sp>
      <p:sp>
        <p:nvSpPr>
          <p:cNvPr id="35842" name="2 Marcador de notas"/>
          <p:cNvSpPr>
            <a:spLocks noGrp="1"/>
          </p:cNvSpPr>
          <p:nvPr>
            <p:ph type="body" idx="1"/>
          </p:nvPr>
        </p:nvSpPr>
        <p:spPr>
          <a:noFill/>
          <a:ln/>
        </p:spPr>
        <p:txBody>
          <a:bodyPr/>
          <a:lstStyle/>
          <a:p>
            <a:endParaRPr lang="es-UY" smtClean="0"/>
          </a:p>
        </p:txBody>
      </p:sp>
      <p:sp>
        <p:nvSpPr>
          <p:cNvPr id="35843" name="3 Marcador de número de diapositiva"/>
          <p:cNvSpPr>
            <a:spLocks noGrp="1"/>
          </p:cNvSpPr>
          <p:nvPr>
            <p:ph type="sldNum" sz="quarter" idx="5"/>
          </p:nvPr>
        </p:nvSpPr>
        <p:spPr>
          <a:noFill/>
        </p:spPr>
        <p:txBody>
          <a:bodyPr/>
          <a:lstStyle/>
          <a:p>
            <a:fld id="{2C3AFB93-6966-415E-B9FF-C135843EF99A}" type="slidenum">
              <a:rPr lang="es-ES" smtClean="0">
                <a:cs typeface="Arial" charset="0"/>
              </a:rPr>
              <a:pPr/>
              <a:t>5</a:t>
            </a:fld>
            <a:endParaRPr lang="es-ES" smtClean="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1 Marcador de imagen de diapositiva"/>
          <p:cNvSpPr>
            <a:spLocks noGrp="1" noRot="1" noChangeAspect="1"/>
          </p:cNvSpPr>
          <p:nvPr>
            <p:ph type="sldImg"/>
          </p:nvPr>
        </p:nvSpPr>
        <p:spPr>
          <a:ln/>
        </p:spPr>
      </p:sp>
      <p:sp>
        <p:nvSpPr>
          <p:cNvPr id="39938" name="2 Marcador de notas"/>
          <p:cNvSpPr>
            <a:spLocks noGrp="1"/>
          </p:cNvSpPr>
          <p:nvPr>
            <p:ph type="body" idx="1"/>
          </p:nvPr>
        </p:nvSpPr>
        <p:spPr>
          <a:noFill/>
          <a:ln/>
        </p:spPr>
        <p:txBody>
          <a:bodyPr/>
          <a:lstStyle/>
          <a:p>
            <a:endParaRPr lang="es-UY" smtClean="0"/>
          </a:p>
        </p:txBody>
      </p:sp>
      <p:sp>
        <p:nvSpPr>
          <p:cNvPr id="4" name="3 Marcador de número de diapositiva"/>
          <p:cNvSpPr>
            <a:spLocks noGrp="1"/>
          </p:cNvSpPr>
          <p:nvPr>
            <p:ph type="sldNum" sz="quarter" idx="5"/>
          </p:nvPr>
        </p:nvSpPr>
        <p:spPr/>
        <p:txBody>
          <a:bodyPr/>
          <a:lstStyle/>
          <a:p>
            <a:pPr>
              <a:defRPr/>
            </a:pPr>
            <a:fld id="{55BB068F-749A-479D-A2D1-A6A0EC6C4E2E}" type="slidenum">
              <a:rPr lang="es-ES" smtClean="0"/>
              <a:pPr>
                <a:defRPr/>
              </a:pPr>
              <a:t>8</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UY" dirty="0"/>
          </a:p>
        </p:txBody>
      </p:sp>
      <p:sp>
        <p:nvSpPr>
          <p:cNvPr id="4" name="3 Marcador de número de diapositiva"/>
          <p:cNvSpPr>
            <a:spLocks noGrp="1"/>
          </p:cNvSpPr>
          <p:nvPr>
            <p:ph type="sldNum" sz="quarter" idx="10"/>
          </p:nvPr>
        </p:nvSpPr>
        <p:spPr/>
        <p:txBody>
          <a:bodyPr/>
          <a:lstStyle/>
          <a:p>
            <a:pPr>
              <a:defRPr/>
            </a:pPr>
            <a:fld id="{3394DA34-AD2A-4A0F-A17A-CDBAA5608C5C}" type="slidenum">
              <a:rPr lang="es-ES" smtClean="0"/>
              <a:pPr>
                <a:defRPr/>
              </a:pPr>
              <a:t>15</a:t>
            </a:fld>
            <a:endParaRPr lang="es-ES"/>
          </a:p>
        </p:txBody>
      </p:sp>
    </p:spTree>
    <p:extLst>
      <p:ext uri="{BB962C8B-B14F-4D97-AF65-F5344CB8AC3E}">
        <p14:creationId xmlns:p14="http://schemas.microsoft.com/office/powerpoint/2010/main" val="14103401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365DE404-B637-451F-A6EF-70CAEABC31F5}" type="slidenum">
              <a:rPr lang="es-ES">
                <a:solidFill>
                  <a:schemeClr val="accent2"/>
                </a:solidFill>
              </a:rPr>
              <a:pPr algn="r"/>
              <a:t>18</a:t>
            </a:fld>
            <a:endParaRPr lang="es-ES">
              <a:solidFill>
                <a:schemeClr val="accent2"/>
              </a:solidFill>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noFill/>
          <a:ln/>
        </p:spPr>
        <p:txBody>
          <a:bodyPr/>
          <a:lstStyle/>
          <a:p>
            <a:endParaRPr lang="es-UY"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1 Marcador de imagen de diapositiva"/>
          <p:cNvSpPr>
            <a:spLocks noGrp="1" noRot="1" noChangeAspect="1"/>
          </p:cNvSpPr>
          <p:nvPr>
            <p:ph type="sldImg"/>
          </p:nvPr>
        </p:nvSpPr>
        <p:spPr>
          <a:ln/>
        </p:spPr>
      </p:sp>
      <p:sp>
        <p:nvSpPr>
          <p:cNvPr id="69634" name="2 Marcador de notas"/>
          <p:cNvSpPr>
            <a:spLocks noGrp="1"/>
          </p:cNvSpPr>
          <p:nvPr>
            <p:ph type="body" idx="1"/>
          </p:nvPr>
        </p:nvSpPr>
        <p:spPr>
          <a:noFill/>
          <a:ln/>
        </p:spPr>
        <p:txBody>
          <a:bodyPr/>
          <a:lstStyle/>
          <a:p>
            <a:endParaRPr lang="es-UY" smtClean="0"/>
          </a:p>
        </p:txBody>
      </p:sp>
      <p:sp>
        <p:nvSpPr>
          <p:cNvPr id="4" name="3 Marcador de número de diapositiva"/>
          <p:cNvSpPr>
            <a:spLocks noGrp="1"/>
          </p:cNvSpPr>
          <p:nvPr>
            <p:ph type="sldNum" sz="quarter" idx="5"/>
          </p:nvPr>
        </p:nvSpPr>
        <p:spPr/>
        <p:txBody>
          <a:bodyPr/>
          <a:lstStyle/>
          <a:p>
            <a:pPr>
              <a:defRPr/>
            </a:pPr>
            <a:fld id="{82E4B3BA-EC70-403F-9BB8-979B3D55BBD8}" type="slidenum">
              <a:rPr lang="es-ES" smtClean="0"/>
              <a:pPr>
                <a:defRPr/>
              </a:pPr>
              <a:t>33</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UY"/>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A197C74E-4F7B-4C35-9609-2D326B1904E8}" type="slidenum">
              <a:rPr lang="en-US"/>
              <a:pPr>
                <a:defRPr/>
              </a:pPr>
              <a:t>‹Nº›</a:t>
            </a:fld>
            <a:endParaRPr lang="en-US" dirty="0"/>
          </a:p>
        </p:txBody>
      </p:sp>
    </p:spTree>
  </p:cSld>
  <p:clrMapOvr>
    <a:masterClrMapping/>
  </p:clrMapOvr>
  <p:transition spd="slow">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B26A25D8-7899-4C32-A184-E1221CD15036}" type="slidenum">
              <a:rPr lang="en-US"/>
              <a:pPr>
                <a:defRPr/>
              </a:pPr>
              <a:t>‹Nº›</a:t>
            </a:fld>
            <a:endParaRPr lang="en-US" dirty="0"/>
          </a:p>
        </p:txBody>
      </p:sp>
    </p:spTree>
  </p:cSld>
  <p:clrMapOvr>
    <a:masterClrMapping/>
  </p:clrMapOvr>
  <p:transition spd="slow">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36F3E12D-53AD-4375-9AB0-F8DF075B3DBE}" type="slidenum">
              <a:rPr lang="en-US"/>
              <a:pPr>
                <a:defRPr/>
              </a:pPr>
              <a:t>‹Nº›</a:t>
            </a:fld>
            <a:endParaRPr lang="en-US" dirty="0"/>
          </a:p>
        </p:txBody>
      </p:sp>
    </p:spTree>
  </p:cSld>
  <p:clrMapOvr>
    <a:masterClrMapping/>
  </p:clrMapOvr>
  <p:transition spd="slow">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UY"/>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B9D429EA-5C55-4A41-B95C-AEE1F5CF7A8C}" type="datetimeFigureOut">
              <a:rPr lang="es-ES"/>
              <a:pPr>
                <a:defRPr/>
              </a:pPr>
              <a:t>06/03/2015</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D4786804-44FE-43F4-A4A5-8FBBD40529B3}" type="slidenum">
              <a:rPr lang="es-ES"/>
              <a:pPr>
                <a:defRPr/>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AE01FD33-5CA9-47CB-BAE3-0B9781F8239E}" type="datetimeFigureOut">
              <a:rPr lang="es-ES"/>
              <a:pPr>
                <a:defRPr/>
              </a:pPr>
              <a:t>06/03/2015</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3AF7676E-1191-4706-BDBE-6B4B35D6C02D}" type="slidenum">
              <a:rPr lang="es-ES"/>
              <a:pPr>
                <a:defRPr/>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fld id="{F57CD178-362F-4188-853A-BA66081730C9}" type="datetimeFigureOut">
              <a:rPr lang="es-ES"/>
              <a:pPr>
                <a:defRPr/>
              </a:pPr>
              <a:t>06/03/2015</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ED94AB89-B09D-4D11-B5EC-C6341F4818FE}" type="slidenum">
              <a:rPr lang="es-ES"/>
              <a:pPr>
                <a:defRPr/>
              </a:pPr>
              <a:t>‹Nº›</a:t>
            </a:fld>
            <a:endParaRPr 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Rectangle 4"/>
          <p:cNvSpPr>
            <a:spLocks noGrp="1" noChangeArrowheads="1"/>
          </p:cNvSpPr>
          <p:nvPr>
            <p:ph type="dt" sz="half" idx="10"/>
          </p:nvPr>
        </p:nvSpPr>
        <p:spPr>
          <a:ln/>
        </p:spPr>
        <p:txBody>
          <a:bodyPr/>
          <a:lstStyle>
            <a:lvl1pPr>
              <a:defRPr/>
            </a:lvl1pPr>
          </a:lstStyle>
          <a:p>
            <a:pPr>
              <a:defRPr/>
            </a:pPr>
            <a:fld id="{6AB3AB91-E494-4E3D-841B-B600BB743A22}" type="datetimeFigureOut">
              <a:rPr lang="es-ES"/>
              <a:pPr>
                <a:defRPr/>
              </a:pPr>
              <a:t>06/03/2015</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437A70EE-663D-4800-9150-A350E6E03E65}" type="slidenum">
              <a:rPr lang="es-ES"/>
              <a:pPr>
                <a:defRPr/>
              </a:pPr>
              <a:t>‹Nº›</a:t>
            </a:fld>
            <a:endParaRPr 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Rectangle 4"/>
          <p:cNvSpPr>
            <a:spLocks noGrp="1" noChangeArrowheads="1"/>
          </p:cNvSpPr>
          <p:nvPr>
            <p:ph type="dt" sz="half" idx="10"/>
          </p:nvPr>
        </p:nvSpPr>
        <p:spPr>
          <a:ln/>
        </p:spPr>
        <p:txBody>
          <a:bodyPr/>
          <a:lstStyle>
            <a:lvl1pPr>
              <a:defRPr/>
            </a:lvl1pPr>
          </a:lstStyle>
          <a:p>
            <a:pPr>
              <a:defRPr/>
            </a:pPr>
            <a:fld id="{5C9535D9-4093-45F3-9FD1-0F1847513C76}" type="datetimeFigureOut">
              <a:rPr lang="es-ES"/>
              <a:pPr>
                <a:defRPr/>
              </a:pPr>
              <a:t>06/03/2015</a:t>
            </a:fld>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921955E8-D265-4CF0-82EE-19F1290F4795}" type="slidenum">
              <a:rPr lang="es-ES"/>
              <a:pPr>
                <a:defRPr/>
              </a:pPr>
              <a:t>‹Nº›</a:t>
            </a:fld>
            <a:endParaRPr 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Rectangle 4"/>
          <p:cNvSpPr>
            <a:spLocks noGrp="1" noChangeArrowheads="1"/>
          </p:cNvSpPr>
          <p:nvPr>
            <p:ph type="dt" sz="half" idx="10"/>
          </p:nvPr>
        </p:nvSpPr>
        <p:spPr>
          <a:ln/>
        </p:spPr>
        <p:txBody>
          <a:bodyPr/>
          <a:lstStyle>
            <a:lvl1pPr>
              <a:defRPr/>
            </a:lvl1pPr>
          </a:lstStyle>
          <a:p>
            <a:pPr>
              <a:defRPr/>
            </a:pPr>
            <a:fld id="{83E67EDA-7AED-47E3-BAF6-F197E0AC3A05}" type="datetimeFigureOut">
              <a:rPr lang="es-ES"/>
              <a:pPr>
                <a:defRPr/>
              </a:pPr>
              <a:t>06/03/2015</a:t>
            </a:fld>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45A7CEE2-496E-42FE-8302-A3DC17BFB13F}" type="slidenum">
              <a:rPr lang="es-ES"/>
              <a:pPr>
                <a:defRPr/>
              </a:pPr>
              <a:t>‹Nº›</a:t>
            </a:fld>
            <a:endParaRPr 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3A70A76-9118-4412-A0F5-90357BA4C07A}" type="datetimeFigureOut">
              <a:rPr lang="es-ES"/>
              <a:pPr>
                <a:defRPr/>
              </a:pPr>
              <a:t>06/03/2015</a:t>
            </a:fld>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BE99D830-55BE-45A0-B855-416F0721FCA5}" type="slidenum">
              <a:rPr lang="es-ES"/>
              <a:pPr>
                <a:defRPr/>
              </a:pPr>
              <a:t>‹Nº›</a:t>
            </a:fld>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UY"/>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395558D2-CA28-4FAD-9801-6150FB2B770A}" type="datetimeFigureOut">
              <a:rPr lang="es-ES"/>
              <a:pPr>
                <a:defRPr/>
              </a:pPr>
              <a:t>06/03/2015</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4D0908CB-0B8E-4291-B8F4-875A9328BBE8}" type="slidenum">
              <a:rPr lang="es-ES"/>
              <a:pPr>
                <a:defRPr/>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6F851FA0-BED5-451D-84F9-5E7539F63F5A}" type="slidenum">
              <a:rPr lang="en-US"/>
              <a:pPr>
                <a:defRPr/>
              </a:pPr>
              <a:t>‹Nº›</a:t>
            </a:fld>
            <a:endParaRPr lang="en-US" dirty="0"/>
          </a:p>
        </p:txBody>
      </p:sp>
    </p:spTree>
  </p:cSld>
  <p:clrMapOvr>
    <a:masterClrMapping/>
  </p:clrMapOvr>
  <p:transition spd="slow">
    <p:dissolv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UY"/>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UY"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fld id="{1BCB0B15-7842-42F8-B6CF-F62421EE8519}" type="datetimeFigureOut">
              <a:rPr lang="es-ES"/>
              <a:pPr>
                <a:defRPr/>
              </a:pPr>
              <a:t>06/03/2015</a:t>
            </a:fld>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EC5C6153-429E-4EDD-90EC-BF031EF26376}" type="slidenum">
              <a:rPr lang="es-ES"/>
              <a:pPr>
                <a:defRPr/>
              </a:pPr>
              <a:t>‹Nº›</a:t>
            </a:fld>
            <a:endParaRPr lang="es-E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D59BC80F-0452-4301-B4F1-4C9C849E20DD}" type="datetimeFigureOut">
              <a:rPr lang="es-ES"/>
              <a:pPr>
                <a:defRPr/>
              </a:pPr>
              <a:t>06/03/2015</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EEFCC59E-51A6-453F-B87C-071BD9F296A0}" type="slidenum">
              <a:rPr lang="es-ES"/>
              <a:pPr>
                <a:defRPr/>
              </a:pPr>
              <a:t>‹Nº›</a:t>
            </a:fld>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UY"/>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Rectangle 4"/>
          <p:cNvSpPr>
            <a:spLocks noGrp="1" noChangeArrowheads="1"/>
          </p:cNvSpPr>
          <p:nvPr>
            <p:ph type="dt" sz="half" idx="10"/>
          </p:nvPr>
        </p:nvSpPr>
        <p:spPr>
          <a:ln/>
        </p:spPr>
        <p:txBody>
          <a:bodyPr/>
          <a:lstStyle>
            <a:lvl1pPr>
              <a:defRPr/>
            </a:lvl1pPr>
          </a:lstStyle>
          <a:p>
            <a:pPr>
              <a:defRPr/>
            </a:pPr>
            <a:fld id="{F29D8279-8DB5-425A-8660-D112D9FFDAA5}" type="datetimeFigureOut">
              <a:rPr lang="es-ES"/>
              <a:pPr>
                <a:defRPr/>
              </a:pPr>
              <a:t>06/03/2015</a:t>
            </a:fld>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C6E6FEC6-B297-42B6-9C1D-8AA79F95970F}"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p:txBody>
          <a:bodyPr/>
          <a:lstStyle>
            <a:lvl1pPr>
              <a:defRPr/>
            </a:lvl1pPr>
          </a:lstStyle>
          <a:p>
            <a:pPr>
              <a:defRPr/>
            </a:pPr>
            <a:endParaRPr lang="es-ES"/>
          </a:p>
        </p:txBody>
      </p:sp>
      <p:sp>
        <p:nvSpPr>
          <p:cNvPr id="5" name="Rectangle 5"/>
          <p:cNvSpPr>
            <a:spLocks noGrp="1" noChangeArrowheads="1"/>
          </p:cNvSpPr>
          <p:nvPr>
            <p:ph type="ftr" sz="quarter" idx="11"/>
          </p:nvPr>
        </p:nvSpPr>
        <p:spPr/>
        <p:txBody>
          <a:bodyPr/>
          <a:lstStyle>
            <a:lvl1pPr>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vl1pPr>
          </a:lstStyle>
          <a:p>
            <a:pPr>
              <a:defRPr/>
            </a:pPr>
            <a:fld id="{8D944F6A-B345-4097-9042-3D4EB800726E}" type="slidenum">
              <a:rPr lang="en-US"/>
              <a:pPr>
                <a:defRPr/>
              </a:pPr>
              <a:t>‹Nº›</a:t>
            </a:fld>
            <a:endParaRPr lang="en-US" dirty="0"/>
          </a:p>
        </p:txBody>
      </p:sp>
    </p:spTree>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147E4951-82C2-4702-B79B-D54BACB153FC}" type="slidenum">
              <a:rPr lang="en-US"/>
              <a:pPr>
                <a:defRPr/>
              </a:pPr>
              <a:t>‹Nº›</a:t>
            </a:fld>
            <a:endParaRPr lang="en-US" dirty="0"/>
          </a:p>
        </p:txBody>
      </p:sp>
    </p:spTree>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UY"/>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7" name="Rectangle 4"/>
          <p:cNvSpPr>
            <a:spLocks noGrp="1" noChangeArrowheads="1"/>
          </p:cNvSpPr>
          <p:nvPr>
            <p:ph type="dt" sz="half" idx="10"/>
          </p:nvPr>
        </p:nvSpPr>
        <p:spPr/>
        <p:txBody>
          <a:bodyPr/>
          <a:lstStyle>
            <a:lvl1pPr>
              <a:defRPr/>
            </a:lvl1pPr>
          </a:lstStyle>
          <a:p>
            <a:pPr>
              <a:defRPr/>
            </a:pPr>
            <a:endParaRPr lang="es-ES"/>
          </a:p>
        </p:txBody>
      </p:sp>
      <p:sp>
        <p:nvSpPr>
          <p:cNvPr id="8" name="Rectangle 5"/>
          <p:cNvSpPr>
            <a:spLocks noGrp="1" noChangeArrowheads="1"/>
          </p:cNvSpPr>
          <p:nvPr>
            <p:ph type="ftr" sz="quarter" idx="11"/>
          </p:nvPr>
        </p:nvSpPr>
        <p:spPr/>
        <p:txBody>
          <a:bodyPr/>
          <a:lstStyle>
            <a:lvl1pPr>
              <a:defRPr/>
            </a:lvl1pPr>
          </a:lstStyle>
          <a:p>
            <a:pPr>
              <a:defRPr/>
            </a:pPr>
            <a:endParaRPr lang="es-ES"/>
          </a:p>
        </p:txBody>
      </p:sp>
      <p:sp>
        <p:nvSpPr>
          <p:cNvPr id="9" name="Rectangle 6"/>
          <p:cNvSpPr>
            <a:spLocks noGrp="1" noChangeArrowheads="1"/>
          </p:cNvSpPr>
          <p:nvPr>
            <p:ph type="sldNum" sz="quarter" idx="12"/>
          </p:nvPr>
        </p:nvSpPr>
        <p:spPr/>
        <p:txBody>
          <a:bodyPr/>
          <a:lstStyle>
            <a:lvl1pPr>
              <a:defRPr/>
            </a:lvl1pPr>
          </a:lstStyle>
          <a:p>
            <a:pPr>
              <a:defRPr/>
            </a:pPr>
            <a:fld id="{2AAB9E10-2EA8-49C3-AD25-D379E8F5FEA3}" type="slidenum">
              <a:rPr lang="en-US"/>
              <a:pPr>
                <a:defRPr/>
              </a:pPr>
              <a:t>‹Nº›</a:t>
            </a:fld>
            <a:endParaRPr lang="en-US" dirty="0"/>
          </a:p>
        </p:txBody>
      </p:sp>
    </p:spTree>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UY"/>
          </a:p>
        </p:txBody>
      </p:sp>
      <p:sp>
        <p:nvSpPr>
          <p:cNvPr id="3" name="Rectangle 4"/>
          <p:cNvSpPr>
            <a:spLocks noGrp="1" noChangeArrowheads="1"/>
          </p:cNvSpPr>
          <p:nvPr>
            <p:ph type="dt" sz="half" idx="10"/>
          </p:nvPr>
        </p:nvSpPr>
        <p:spPr/>
        <p:txBody>
          <a:bodyPr/>
          <a:lstStyle>
            <a:lvl1pPr>
              <a:defRPr/>
            </a:lvl1pPr>
          </a:lstStyle>
          <a:p>
            <a:pPr>
              <a:defRPr/>
            </a:pPr>
            <a:endParaRPr lang="es-ES"/>
          </a:p>
        </p:txBody>
      </p:sp>
      <p:sp>
        <p:nvSpPr>
          <p:cNvPr id="4" name="Rectangle 5"/>
          <p:cNvSpPr>
            <a:spLocks noGrp="1" noChangeArrowheads="1"/>
          </p:cNvSpPr>
          <p:nvPr>
            <p:ph type="ftr" sz="quarter" idx="11"/>
          </p:nvPr>
        </p:nvSpPr>
        <p:spPr/>
        <p:txBody>
          <a:bodyPr/>
          <a:lstStyle>
            <a:lvl1pPr>
              <a:defRPr/>
            </a:lvl1pPr>
          </a:lstStyle>
          <a:p>
            <a:pPr>
              <a:defRPr/>
            </a:pPr>
            <a:endParaRPr lang="es-ES"/>
          </a:p>
        </p:txBody>
      </p:sp>
      <p:sp>
        <p:nvSpPr>
          <p:cNvPr id="5" name="Rectangle 6"/>
          <p:cNvSpPr>
            <a:spLocks noGrp="1" noChangeArrowheads="1"/>
          </p:cNvSpPr>
          <p:nvPr>
            <p:ph type="sldNum" sz="quarter" idx="12"/>
          </p:nvPr>
        </p:nvSpPr>
        <p:spPr/>
        <p:txBody>
          <a:bodyPr/>
          <a:lstStyle>
            <a:lvl1pPr>
              <a:defRPr/>
            </a:lvl1pPr>
          </a:lstStyle>
          <a:p>
            <a:pPr>
              <a:defRPr/>
            </a:pPr>
            <a:fld id="{DD460474-902C-4599-88B1-C259E8E0F0E0}" type="slidenum">
              <a:rPr lang="en-US"/>
              <a:pPr>
                <a:defRPr/>
              </a:pPr>
              <a:t>‹Nº›</a:t>
            </a:fld>
            <a:endParaRPr lang="en-US" dirty="0"/>
          </a:p>
        </p:txBody>
      </p:sp>
    </p:spTree>
  </p:cSld>
  <p:clrMapOvr>
    <a:masterClrMapping/>
  </p:clrMapOvr>
  <p:transition spd="slow">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s-ES"/>
          </a:p>
        </p:txBody>
      </p:sp>
      <p:sp>
        <p:nvSpPr>
          <p:cNvPr id="3" name="Rectangle 5"/>
          <p:cNvSpPr>
            <a:spLocks noGrp="1" noChangeArrowheads="1"/>
          </p:cNvSpPr>
          <p:nvPr>
            <p:ph type="ftr" sz="quarter" idx="11"/>
          </p:nvPr>
        </p:nvSpPr>
        <p:spPr/>
        <p:txBody>
          <a:bodyPr/>
          <a:lstStyle>
            <a:lvl1pPr>
              <a:defRPr/>
            </a:lvl1pPr>
          </a:lstStyle>
          <a:p>
            <a:pPr>
              <a:defRPr/>
            </a:pPr>
            <a:endParaRPr lang="es-ES"/>
          </a:p>
        </p:txBody>
      </p:sp>
      <p:sp>
        <p:nvSpPr>
          <p:cNvPr id="4" name="Rectangle 6"/>
          <p:cNvSpPr>
            <a:spLocks noGrp="1" noChangeArrowheads="1"/>
          </p:cNvSpPr>
          <p:nvPr>
            <p:ph type="sldNum" sz="quarter" idx="12"/>
          </p:nvPr>
        </p:nvSpPr>
        <p:spPr/>
        <p:txBody>
          <a:bodyPr/>
          <a:lstStyle>
            <a:lvl1pPr>
              <a:defRPr/>
            </a:lvl1pPr>
          </a:lstStyle>
          <a:p>
            <a:pPr>
              <a:defRPr/>
            </a:pPr>
            <a:fld id="{68AF8415-532F-44E9-87F0-6B1781ED1195}" type="slidenum">
              <a:rPr lang="en-US"/>
              <a:pPr>
                <a:defRPr/>
              </a:pPr>
              <a:t>‹Nº›</a:t>
            </a:fld>
            <a:endParaRPr lang="en-US" dirty="0"/>
          </a:p>
        </p:txBody>
      </p:sp>
    </p:spTree>
  </p:cSld>
  <p:clrMapOvr>
    <a:masterClrMapping/>
  </p:clrMapOvr>
  <p:transition spd="slow">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UY"/>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UY"/>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1C44B811-5D03-47A5-9E54-6B9E29B35D13}" type="slidenum">
              <a:rPr lang="en-US"/>
              <a:pPr>
                <a:defRPr/>
              </a:pPr>
              <a:t>‹Nº›</a:t>
            </a:fld>
            <a:endParaRPr lang="en-US" dirty="0"/>
          </a:p>
        </p:txBody>
      </p:sp>
    </p:spTree>
  </p:cSld>
  <p:clrMapOvr>
    <a:masterClrMapping/>
  </p:clrMapOvr>
  <p:transition spd="slow">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UY"/>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UY"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vl1pPr>
          </a:lstStyle>
          <a:p>
            <a:pPr>
              <a:defRPr/>
            </a:pPr>
            <a:endParaRPr lang="es-ES"/>
          </a:p>
        </p:txBody>
      </p:sp>
      <p:sp>
        <p:nvSpPr>
          <p:cNvPr id="6" name="Rectangle 5"/>
          <p:cNvSpPr>
            <a:spLocks noGrp="1" noChangeArrowheads="1"/>
          </p:cNvSpPr>
          <p:nvPr>
            <p:ph type="ftr" sz="quarter" idx="11"/>
          </p:nvPr>
        </p:nvSpPr>
        <p:spPr/>
        <p:txBody>
          <a:bodyPr/>
          <a:lstStyle>
            <a:lvl1pPr>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vl1pPr>
          </a:lstStyle>
          <a:p>
            <a:pPr>
              <a:defRPr/>
            </a:pPr>
            <a:fld id="{AB31F129-C41B-4870-861E-2B1084039331}" type="slidenum">
              <a:rPr lang="en-US"/>
              <a:pPr>
                <a:defRPr/>
              </a:pPr>
              <a:t>‹Nº›</a:t>
            </a:fld>
            <a:endParaRPr lang="en-US" dirty="0"/>
          </a:p>
        </p:txBody>
      </p:sp>
    </p:spTree>
  </p:cSld>
  <p:clrMapOvr>
    <a:masterClrMapping/>
  </p:clrMapOvr>
  <p:transition spd="slow">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8" descr="FondoPresentacionesCorporativasUTELaEnergiaQueNosUne"/>
          <p:cNvPicPr>
            <a:picLocks noChangeAspect="1" noChangeArrowheads="1"/>
          </p:cNvPicPr>
          <p:nvPr/>
        </p:nvPicPr>
        <p:blipFill>
          <a:blip r:embed="rId13"/>
          <a:srcRect/>
          <a:stretch>
            <a:fillRect/>
          </a:stretch>
        </p:blipFill>
        <p:spPr bwMode="auto">
          <a:xfrm>
            <a:off x="47625" y="42863"/>
            <a:ext cx="9048750" cy="6772275"/>
          </a:xfrm>
          <a:prstGeom prst="rect">
            <a:avLst/>
          </a:prstGeom>
          <a:noFill/>
          <a:ln w="9525">
            <a:noFill/>
            <a:miter lim="800000"/>
            <a:headEnd/>
            <a:tailEnd/>
          </a:ln>
        </p:spPr>
      </p:pic>
      <p:sp>
        <p:nvSpPr>
          <p:cNvPr id="1027"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UY" smtClean="0"/>
              <a:t>Texto</a:t>
            </a:r>
            <a:endParaRPr lang="en-US" smtClean="0"/>
          </a:p>
        </p:txBody>
      </p:sp>
      <p:sp>
        <p:nvSpPr>
          <p:cNvPr id="1028"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sp>
        <p:nvSpPr>
          <p:cNvPr id="2" name="Rectangle 4"/>
          <p:cNvSpPr>
            <a:spLocks noGrp="1" noChangeArrowheads="1"/>
          </p:cNvSpPr>
          <p:nvPr>
            <p:ph type="dt" sz="half" idx="2"/>
          </p:nvPr>
        </p:nvSpPr>
        <p:spPr bwMode="auto">
          <a:xfrm>
            <a:off x="0" y="6453188"/>
            <a:ext cx="1547813" cy="4048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solidFill>
                  <a:srgbClr val="0000CC"/>
                </a:solidFill>
                <a:latin typeface="+mn-lt"/>
                <a:cs typeface="+mn-cs"/>
              </a:defRPr>
            </a:lvl1pPr>
          </a:lstStyle>
          <a:p>
            <a:pPr>
              <a:defRPr/>
            </a:pPr>
            <a:endParaRPr lang="es-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CC"/>
                </a:solidFill>
                <a:latin typeface="+mn-lt"/>
                <a:cs typeface="+mn-cs"/>
              </a:defRPr>
            </a:lvl1pPr>
          </a:lstStyle>
          <a:p>
            <a:pPr>
              <a:defRPr/>
            </a:pPr>
            <a:endParaRPr lang="es-ES"/>
          </a:p>
        </p:txBody>
      </p:sp>
      <p:sp>
        <p:nvSpPr>
          <p:cNvPr id="1030" name="Rectangle 6"/>
          <p:cNvSpPr>
            <a:spLocks noGrp="1" noChangeArrowheads="1"/>
          </p:cNvSpPr>
          <p:nvPr>
            <p:ph type="sldNum" sz="quarter" idx="4"/>
          </p:nvPr>
        </p:nvSpPr>
        <p:spPr bwMode="auto">
          <a:xfrm>
            <a:off x="7740650" y="6524625"/>
            <a:ext cx="1403350" cy="3333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CC"/>
                </a:solidFill>
                <a:latin typeface="+mn-lt"/>
                <a:cs typeface="+mn-cs"/>
              </a:defRPr>
            </a:lvl1pPr>
          </a:lstStyle>
          <a:p>
            <a:pPr>
              <a:defRPr/>
            </a:pPr>
            <a:fld id="{3A14F324-3525-49A2-B917-FA9487E56605}" type="slidenum">
              <a:rPr lang="en-US"/>
              <a:pPr>
                <a:defRPr/>
              </a:pPr>
              <a:t>‹Nº›</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timing>
    <p:tnLst>
      <p:par>
        <p:cTn id="1" dur="indefinite" restart="never" nodeType="tmRoot"/>
      </p:par>
    </p:tnLst>
  </p:timing>
  <p:txStyles>
    <p:titleStyle>
      <a:lvl1pPr algn="ctr" rtl="0" eaLnBrk="0" fontAlgn="base" hangingPunct="0">
        <a:spcBef>
          <a:spcPct val="0"/>
        </a:spcBef>
        <a:spcAft>
          <a:spcPct val="0"/>
        </a:spcAft>
        <a:defRPr sz="3200" b="1">
          <a:solidFill>
            <a:srgbClr val="FF9900"/>
          </a:solidFill>
          <a:latin typeface="+mj-lt"/>
          <a:ea typeface="+mj-ea"/>
          <a:cs typeface="+mj-cs"/>
        </a:defRPr>
      </a:lvl1pPr>
      <a:lvl2pPr algn="ctr" rtl="0" eaLnBrk="0" fontAlgn="base" hangingPunct="0">
        <a:spcBef>
          <a:spcPct val="0"/>
        </a:spcBef>
        <a:spcAft>
          <a:spcPct val="0"/>
        </a:spcAft>
        <a:defRPr sz="3200" b="1">
          <a:solidFill>
            <a:srgbClr val="FF9900"/>
          </a:solidFill>
          <a:latin typeface="Tahoma" charset="0"/>
        </a:defRPr>
      </a:lvl2pPr>
      <a:lvl3pPr algn="ctr" rtl="0" eaLnBrk="0" fontAlgn="base" hangingPunct="0">
        <a:spcBef>
          <a:spcPct val="0"/>
        </a:spcBef>
        <a:spcAft>
          <a:spcPct val="0"/>
        </a:spcAft>
        <a:defRPr sz="3200" b="1">
          <a:solidFill>
            <a:srgbClr val="FF9900"/>
          </a:solidFill>
          <a:latin typeface="Tahoma" charset="0"/>
        </a:defRPr>
      </a:lvl3pPr>
      <a:lvl4pPr algn="ctr" rtl="0" eaLnBrk="0" fontAlgn="base" hangingPunct="0">
        <a:spcBef>
          <a:spcPct val="0"/>
        </a:spcBef>
        <a:spcAft>
          <a:spcPct val="0"/>
        </a:spcAft>
        <a:defRPr sz="3200" b="1">
          <a:solidFill>
            <a:srgbClr val="FF9900"/>
          </a:solidFill>
          <a:latin typeface="Tahoma" charset="0"/>
        </a:defRPr>
      </a:lvl4pPr>
      <a:lvl5pPr algn="ctr" rtl="0" eaLnBrk="0" fontAlgn="base" hangingPunct="0">
        <a:spcBef>
          <a:spcPct val="0"/>
        </a:spcBef>
        <a:spcAft>
          <a:spcPct val="0"/>
        </a:spcAft>
        <a:defRPr sz="3200" b="1">
          <a:solidFill>
            <a:srgbClr val="FF9900"/>
          </a:solidFill>
          <a:latin typeface="Tahoma" charset="0"/>
        </a:defRPr>
      </a:lvl5pPr>
      <a:lvl6pPr marL="457200" algn="ctr" rtl="0" fontAlgn="base">
        <a:spcBef>
          <a:spcPct val="0"/>
        </a:spcBef>
        <a:spcAft>
          <a:spcPct val="0"/>
        </a:spcAft>
        <a:defRPr sz="3200" b="1">
          <a:solidFill>
            <a:srgbClr val="FF9900"/>
          </a:solidFill>
          <a:latin typeface="Tahoma" charset="0"/>
        </a:defRPr>
      </a:lvl6pPr>
      <a:lvl7pPr marL="914400" algn="ctr" rtl="0" fontAlgn="base">
        <a:spcBef>
          <a:spcPct val="0"/>
        </a:spcBef>
        <a:spcAft>
          <a:spcPct val="0"/>
        </a:spcAft>
        <a:defRPr sz="3200" b="1">
          <a:solidFill>
            <a:srgbClr val="FF9900"/>
          </a:solidFill>
          <a:latin typeface="Tahoma" charset="0"/>
        </a:defRPr>
      </a:lvl7pPr>
      <a:lvl8pPr marL="1371600" algn="ctr" rtl="0" fontAlgn="base">
        <a:spcBef>
          <a:spcPct val="0"/>
        </a:spcBef>
        <a:spcAft>
          <a:spcPct val="0"/>
        </a:spcAft>
        <a:defRPr sz="3200" b="1">
          <a:solidFill>
            <a:srgbClr val="FF9900"/>
          </a:solidFill>
          <a:latin typeface="Tahoma" charset="0"/>
        </a:defRPr>
      </a:lvl8pPr>
      <a:lvl9pPr marL="1828800" algn="ctr" rtl="0" fontAlgn="base">
        <a:spcBef>
          <a:spcPct val="0"/>
        </a:spcBef>
        <a:spcAft>
          <a:spcPct val="0"/>
        </a:spcAft>
        <a:defRPr sz="3200" b="1">
          <a:solidFill>
            <a:srgbClr val="FF9900"/>
          </a:solidFill>
          <a:latin typeface="Tahoma" charset="0"/>
        </a:defRPr>
      </a:lvl9pPr>
    </p:titleStyle>
    <p:bodyStyle>
      <a:lvl1pPr marL="342900" indent="-342900" algn="l" rtl="0" eaLnBrk="0" fontAlgn="base" hangingPunct="0">
        <a:spcBef>
          <a:spcPct val="20000"/>
        </a:spcBef>
        <a:spcAft>
          <a:spcPct val="0"/>
        </a:spcAft>
        <a:buChar char="•"/>
        <a:defRPr sz="2800">
          <a:solidFill>
            <a:schemeClr val="accent2"/>
          </a:solidFill>
          <a:latin typeface="+mn-lt"/>
          <a:ea typeface="+mn-ea"/>
          <a:cs typeface="+mn-cs"/>
        </a:defRPr>
      </a:lvl1pPr>
      <a:lvl2pPr marL="742950" indent="-285750" algn="l" rtl="0" eaLnBrk="0" fontAlgn="base" hangingPunct="0">
        <a:spcBef>
          <a:spcPct val="20000"/>
        </a:spcBef>
        <a:spcAft>
          <a:spcPct val="0"/>
        </a:spcAft>
        <a:buChar char="–"/>
        <a:defRPr sz="2400">
          <a:solidFill>
            <a:schemeClr val="accent2"/>
          </a:solidFill>
          <a:latin typeface="+mn-lt"/>
        </a:defRPr>
      </a:lvl2pPr>
      <a:lvl3pPr marL="1143000" indent="-228600" algn="l" rtl="0" eaLnBrk="0" fontAlgn="base" hangingPunct="0">
        <a:spcBef>
          <a:spcPct val="20000"/>
        </a:spcBef>
        <a:spcAft>
          <a:spcPct val="0"/>
        </a:spcAft>
        <a:buChar char="•"/>
        <a:defRPr sz="2000">
          <a:solidFill>
            <a:schemeClr val="accent2"/>
          </a:solidFill>
          <a:latin typeface="+mn-lt"/>
        </a:defRPr>
      </a:lvl3pPr>
      <a:lvl4pPr marL="1600200" indent="-228600" algn="l" rtl="0" eaLnBrk="0" fontAlgn="base" hangingPunct="0">
        <a:spcBef>
          <a:spcPct val="20000"/>
        </a:spcBef>
        <a:spcAft>
          <a:spcPct val="0"/>
        </a:spcAft>
        <a:buChar char="–"/>
        <a:defRPr sz="2000">
          <a:solidFill>
            <a:schemeClr val="accent2"/>
          </a:solidFill>
          <a:latin typeface="+mn-lt"/>
        </a:defRPr>
      </a:lvl4pPr>
      <a:lvl5pPr marL="2057400" indent="-228600" algn="l" rtl="0" eaLnBrk="0" fontAlgn="base" hangingPunct="0">
        <a:spcBef>
          <a:spcPct val="20000"/>
        </a:spcBef>
        <a:spcAft>
          <a:spcPct val="0"/>
        </a:spcAft>
        <a:buChar char="»"/>
        <a:defRPr sz="2000">
          <a:solidFill>
            <a:schemeClr val="accent2"/>
          </a:solidFill>
          <a:latin typeface="+mn-lt"/>
        </a:defRPr>
      </a:lvl5pPr>
      <a:lvl6pPr marL="2514600" indent="-228600" algn="l" rtl="0" fontAlgn="base">
        <a:spcBef>
          <a:spcPct val="20000"/>
        </a:spcBef>
        <a:spcAft>
          <a:spcPct val="0"/>
        </a:spcAft>
        <a:buChar char="»"/>
        <a:defRPr sz="2000">
          <a:solidFill>
            <a:schemeClr val="accent2"/>
          </a:solidFill>
          <a:latin typeface="+mn-lt"/>
        </a:defRPr>
      </a:lvl6pPr>
      <a:lvl7pPr marL="2971800" indent="-228600" algn="l" rtl="0" fontAlgn="base">
        <a:spcBef>
          <a:spcPct val="20000"/>
        </a:spcBef>
        <a:spcAft>
          <a:spcPct val="0"/>
        </a:spcAft>
        <a:buChar char="»"/>
        <a:defRPr sz="2000">
          <a:solidFill>
            <a:schemeClr val="accent2"/>
          </a:solidFill>
          <a:latin typeface="+mn-lt"/>
        </a:defRPr>
      </a:lvl7pPr>
      <a:lvl8pPr marL="3429000" indent="-228600" algn="l" rtl="0" fontAlgn="base">
        <a:spcBef>
          <a:spcPct val="20000"/>
        </a:spcBef>
        <a:spcAft>
          <a:spcPct val="0"/>
        </a:spcAft>
        <a:buChar char="»"/>
        <a:defRPr sz="2000">
          <a:solidFill>
            <a:schemeClr val="accent2"/>
          </a:solidFill>
          <a:latin typeface="+mn-lt"/>
        </a:defRPr>
      </a:lvl8pPr>
      <a:lvl9pPr marL="3886200" indent="-228600" algn="l" rtl="0" fontAlgn="base">
        <a:spcBef>
          <a:spcPct val="20000"/>
        </a:spcBef>
        <a:spcAft>
          <a:spcPct val="0"/>
        </a:spcAft>
        <a:buChar char="»"/>
        <a:defRPr sz="2000">
          <a:solidFill>
            <a:schemeClr val="accent2"/>
          </a:solidFill>
          <a:latin typeface="+mn-lt"/>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CC99FF"/>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331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833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cs typeface="+mn-cs"/>
              </a:defRPr>
            </a:lvl1pPr>
          </a:lstStyle>
          <a:p>
            <a:pPr>
              <a:defRPr/>
            </a:pPr>
            <a:fld id="{D0E249C2-91F4-44AB-A90F-634C779C0461}" type="datetimeFigureOut">
              <a:rPr lang="es-ES"/>
              <a:pPr>
                <a:defRPr/>
              </a:pPr>
              <a:t>06/03/2015</a:t>
            </a:fld>
            <a:endParaRPr lang="es-ES"/>
          </a:p>
        </p:txBody>
      </p:sp>
      <p:sp>
        <p:nvSpPr>
          <p:cNvPr id="1833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cs typeface="+mn-cs"/>
              </a:defRPr>
            </a:lvl1pPr>
          </a:lstStyle>
          <a:p>
            <a:pPr>
              <a:defRPr/>
            </a:pPr>
            <a:endParaRPr lang="es-ES"/>
          </a:p>
        </p:txBody>
      </p:sp>
      <p:sp>
        <p:nvSpPr>
          <p:cNvPr id="1833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cs typeface="+mn-cs"/>
              </a:defRPr>
            </a:lvl1pPr>
          </a:lstStyle>
          <a:p>
            <a:pPr>
              <a:defRPr/>
            </a:pPr>
            <a:fld id="{DBB92EAC-D151-4A2C-A884-83D2345F7DAA}"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U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slideLayout" Target="../slideLayouts/slideLayout6.xml"/><Relationship Id="rId1" Type="http://schemas.openxmlformats.org/officeDocument/2006/relationships/themeOverride" Target="../theme/themeOverride2.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2.emf"/><Relationship Id="rId7" Type="http://schemas.openxmlformats.org/officeDocument/2006/relationships/image" Target="../media/image16.emf"/><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 Id="rId9" Type="http://schemas.openxmlformats.org/officeDocument/2006/relationships/image" Target="../media/image18.emf"/></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25.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2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32.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3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emf"/></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2BDBCF8B-3FF3-4DA0-A34F-0BE5984281D1}" type="slidenum">
              <a:rPr lang="es-ES"/>
              <a:pPr algn="r"/>
              <a:t>1</a:t>
            </a:fld>
            <a:endParaRPr lang="es-ES"/>
          </a:p>
        </p:txBody>
      </p:sp>
      <p:sp>
        <p:nvSpPr>
          <p:cNvPr id="27650"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57366C45-3B73-4C67-A180-E262A9C9AD17}" type="slidenum">
              <a:rPr lang="es-ES"/>
              <a:pPr algn="r"/>
              <a:t>1</a:t>
            </a:fld>
            <a:endParaRPr lang="es-ES"/>
          </a:p>
        </p:txBody>
      </p:sp>
      <p:sp>
        <p:nvSpPr>
          <p:cNvPr id="27651" name="Rectangle 7"/>
          <p:cNvSpPr txBox="1">
            <a:spLocks noGrp="1" noChangeArrowheads="1"/>
          </p:cNvSpPr>
          <p:nvPr/>
        </p:nvSpPr>
        <p:spPr bwMode="auto">
          <a:xfrm>
            <a:off x="457200" y="6245225"/>
            <a:ext cx="2133600" cy="476250"/>
          </a:xfrm>
          <a:prstGeom prst="rect">
            <a:avLst/>
          </a:prstGeom>
          <a:noFill/>
          <a:ln w="9525">
            <a:noFill/>
            <a:miter lim="800000"/>
            <a:headEnd/>
            <a:tailEnd/>
          </a:ln>
        </p:spPr>
        <p:txBody>
          <a:bodyPr anchor="b"/>
          <a:lstStyle/>
          <a:p>
            <a:fld id="{8AC85E30-551F-4C22-B83C-8DBF4CDEA77E}" type="datetime1">
              <a:rPr lang="es-ES"/>
              <a:pPr/>
              <a:t>06/03/2015</a:t>
            </a:fld>
            <a:endParaRPr lang="es-ES"/>
          </a:p>
        </p:txBody>
      </p:sp>
      <p:sp>
        <p:nvSpPr>
          <p:cNvPr id="27652" name="Rectangle 2"/>
          <p:cNvSpPr>
            <a:spLocks noGrp="1" noChangeArrowheads="1"/>
          </p:cNvSpPr>
          <p:nvPr>
            <p:ph type="ctrTitle" idx="4294967295"/>
          </p:nvPr>
        </p:nvSpPr>
        <p:spPr>
          <a:xfrm>
            <a:off x="533400" y="2819400"/>
            <a:ext cx="8280400" cy="2305050"/>
          </a:xfrm>
        </p:spPr>
        <p:txBody>
          <a:bodyPr anchor="b" anchorCtr="1"/>
          <a:lstStyle/>
          <a:p>
            <a:r>
              <a:rPr lang="es-UY" sz="3600" dirty="0" smtClean="0"/>
              <a:t>Resultados de la semana en curso </a:t>
            </a:r>
            <a:br>
              <a:rPr lang="es-UY" sz="3600" dirty="0" smtClean="0"/>
            </a:br>
            <a:r>
              <a:rPr lang="es-UY" sz="3600" dirty="0" smtClean="0"/>
              <a:t>y </a:t>
            </a:r>
            <a:br>
              <a:rPr lang="es-UY" sz="3600" dirty="0" smtClean="0"/>
            </a:br>
            <a:r>
              <a:rPr lang="es-UY" sz="3600" dirty="0" smtClean="0"/>
              <a:t>programación de la semana 10 de 2015      </a:t>
            </a:r>
            <a:r>
              <a:rPr lang="es-UY" sz="3600" dirty="0" smtClean="0"/>
              <a:t>V2</a:t>
            </a:r>
            <a:r>
              <a:rPr lang="es-UY" sz="3600" dirty="0" smtClean="0"/>
              <a:t/>
            </a:r>
            <a:br>
              <a:rPr lang="es-UY" sz="3600" dirty="0" smtClean="0"/>
            </a:br>
            <a:r>
              <a:rPr lang="es-UY" sz="3600" dirty="0" smtClean="0"/>
              <a:t/>
            </a:r>
            <a:br>
              <a:rPr lang="es-UY" sz="3600" dirty="0" smtClean="0"/>
            </a:br>
            <a:endParaRPr lang="es-ES" sz="3600" dirty="0" smtClean="0"/>
          </a:p>
        </p:txBody>
      </p:sp>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1 Título"/>
          <p:cNvSpPr>
            <a:spLocks noGrp="1"/>
          </p:cNvSpPr>
          <p:nvPr>
            <p:ph type="title"/>
          </p:nvPr>
        </p:nvSpPr>
        <p:spPr>
          <a:xfrm>
            <a:off x="685800" y="381000"/>
            <a:ext cx="7772400" cy="609600"/>
          </a:xfrm>
        </p:spPr>
        <p:txBody>
          <a:bodyPr/>
          <a:lstStyle/>
          <a:p>
            <a:r>
              <a:rPr lang="es-UY" smtClean="0"/>
              <a:t>Evolución de la demanda</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447800"/>
            <a:ext cx="8763000" cy="4296915"/>
          </a:xfrm>
          <a:prstGeom prst="rect">
            <a:avLst/>
          </a:prstGeom>
          <a:noFill/>
          <a:ln w="31750" cmpd="thickThin">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1 Título"/>
          <p:cNvSpPr>
            <a:spLocks noGrp="1"/>
          </p:cNvSpPr>
          <p:nvPr>
            <p:ph type="title"/>
          </p:nvPr>
        </p:nvSpPr>
        <p:spPr>
          <a:xfrm>
            <a:off x="685800" y="152400"/>
            <a:ext cx="7772400" cy="1143000"/>
          </a:xfrm>
        </p:spPr>
        <p:txBody>
          <a:bodyPr/>
          <a:lstStyle/>
          <a:p>
            <a:r>
              <a:rPr lang="es-UY" sz="2400" smtClean="0"/>
              <a:t>COMPARATIVO DE APORTES DE CENTRALES HIDRAULICAS</a:t>
            </a:r>
            <a:r>
              <a:rPr lang="es-UY" smtClean="0"/>
              <a:t/>
            </a:r>
            <a:br>
              <a:rPr lang="es-UY" smtClean="0"/>
            </a:br>
            <a:r>
              <a:rPr lang="es-UY" sz="2000" smtClean="0"/>
              <a:t>SALTO GRANDE</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567" y="1685925"/>
            <a:ext cx="3914775" cy="3400425"/>
          </a:xfrm>
          <a:prstGeom prst="rect">
            <a:avLst/>
          </a:prstGeom>
          <a:noFill/>
          <a:ln w="31750" cmpd="thickThin">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599" y="1676400"/>
            <a:ext cx="3952875" cy="3409950"/>
          </a:xfrm>
          <a:prstGeom prst="rect">
            <a:avLst/>
          </a:prstGeom>
          <a:noFill/>
          <a:ln w="31750" cmpd="thickThin">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1 Título"/>
          <p:cNvSpPr>
            <a:spLocks noGrp="1"/>
          </p:cNvSpPr>
          <p:nvPr>
            <p:ph type="title"/>
          </p:nvPr>
        </p:nvSpPr>
        <p:spPr>
          <a:xfrm>
            <a:off x="0" y="0"/>
            <a:ext cx="1524000" cy="2362200"/>
          </a:xfrm>
        </p:spPr>
        <p:txBody>
          <a:bodyPr/>
          <a:lstStyle/>
          <a:p>
            <a:r>
              <a:rPr lang="es-UY" sz="2800" smtClean="0"/>
              <a:t>RIO NEGRO</a:t>
            </a: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08224" y="351408"/>
            <a:ext cx="6871584" cy="6354192"/>
          </a:xfrm>
          <a:prstGeom prst="rect">
            <a:avLst/>
          </a:prstGeom>
          <a:noFill/>
          <a:ln w="31750" cmpd="thickThin">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F54352F5-0D80-4AAA-BB62-CC7797963EFF}" type="slidenum">
              <a:rPr lang="es-ES"/>
              <a:pPr algn="r"/>
              <a:t>13</a:t>
            </a:fld>
            <a:endParaRPr lang="es-ES"/>
          </a:p>
        </p:txBody>
      </p:sp>
      <p:sp>
        <p:nvSpPr>
          <p:cNvPr id="46082" name="2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518ED0AE-7CE9-4340-A29A-690E03EFA901}" type="datetime1">
              <a:rPr lang="es-ES"/>
              <a:pPr/>
              <a:t>06/03/2015</a:t>
            </a:fld>
            <a:endParaRPr lang="es-ES"/>
          </a:p>
        </p:txBody>
      </p:sp>
      <p:sp>
        <p:nvSpPr>
          <p:cNvPr id="46083" name="4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F2FCE058-4F7D-4626-B5A6-AD76FDE3927E}" type="slidenum">
              <a:rPr lang="es-ES"/>
              <a:pPr algn="r"/>
              <a:t>13</a:t>
            </a:fld>
            <a:endParaRPr lang="es-ES"/>
          </a:p>
        </p:txBody>
      </p:sp>
      <p:sp>
        <p:nvSpPr>
          <p:cNvPr id="46084" name="Rectangle 4"/>
          <p:cNvSpPr>
            <a:spLocks noGrp="1" noChangeArrowheads="1"/>
          </p:cNvSpPr>
          <p:nvPr>
            <p:ph type="title" idx="4294967295"/>
          </p:nvPr>
        </p:nvSpPr>
        <p:spPr>
          <a:xfrm>
            <a:off x="250825" y="2636838"/>
            <a:ext cx="8229600" cy="952500"/>
          </a:xfrm>
        </p:spPr>
        <p:txBody>
          <a:bodyPr/>
          <a:lstStyle/>
          <a:p>
            <a:r>
              <a:rPr lang="es-UY" sz="3600" smtClean="0"/>
              <a:t>Semana próxima</a:t>
            </a:r>
            <a:endParaRPr lang="es-ES" sz="3600" smtClean="0"/>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1 Título"/>
          <p:cNvSpPr>
            <a:spLocks noGrp="1"/>
          </p:cNvSpPr>
          <p:nvPr>
            <p:ph type="title"/>
          </p:nvPr>
        </p:nvSpPr>
        <p:spPr>
          <a:xfrm>
            <a:off x="685800" y="381000"/>
            <a:ext cx="7772400" cy="1143000"/>
          </a:xfrm>
        </p:spPr>
        <p:txBody>
          <a:bodyPr/>
          <a:lstStyle/>
          <a:p>
            <a:r>
              <a:rPr lang="es-UY" sz="2400" smtClean="0"/>
              <a:t>Previsión temperaturas (Accuweather, viernes)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752599"/>
            <a:ext cx="6248400" cy="1810149"/>
          </a:xfrm>
          <a:prstGeom prst="rect">
            <a:avLst/>
          </a:prstGeom>
          <a:noFill/>
          <a:ln w="31750" cmpd="thickThin">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733800"/>
            <a:ext cx="6248400" cy="1781433"/>
          </a:xfrm>
          <a:prstGeom prst="rect">
            <a:avLst/>
          </a:prstGeom>
          <a:noFill/>
          <a:ln w="31750" cmpd="thickThin">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1 Título"/>
          <p:cNvSpPr>
            <a:spLocks noGrp="1"/>
          </p:cNvSpPr>
          <p:nvPr>
            <p:ph type="title"/>
          </p:nvPr>
        </p:nvSpPr>
        <p:spPr>
          <a:xfrm>
            <a:off x="685800" y="228600"/>
            <a:ext cx="7772400" cy="1143000"/>
          </a:xfrm>
        </p:spPr>
        <p:txBody>
          <a:bodyPr/>
          <a:lstStyle/>
          <a:p>
            <a:r>
              <a:rPr lang="es-UY" sz="2400" smtClean="0"/>
              <a:t>Precipitaciones previstas para los próximos días, Fuente INMET (VIERNES)</a:t>
            </a:r>
            <a:endParaRPr lang="es-UY" smtClean="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719" y="1219199"/>
            <a:ext cx="5010150" cy="5026025"/>
          </a:xfrm>
          <a:prstGeom prst="rect">
            <a:avLst/>
          </a:prstGeom>
          <a:noFill/>
          <a:ln w="31750" cmpd="thickThin">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2319" y="1219199"/>
            <a:ext cx="5030787" cy="5026025"/>
          </a:xfrm>
          <a:prstGeom prst="rect">
            <a:avLst/>
          </a:prstGeom>
          <a:noFill/>
          <a:ln w="31750" cmpd="thickThin">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1919" y="1219199"/>
            <a:ext cx="5016500" cy="5026025"/>
          </a:xfrm>
          <a:prstGeom prst="rect">
            <a:avLst/>
          </a:prstGeom>
          <a:noFill/>
          <a:ln w="31750" cmpd="thickThin">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1519" y="1219199"/>
            <a:ext cx="5030787" cy="5003800"/>
          </a:xfrm>
          <a:prstGeom prst="rect">
            <a:avLst/>
          </a:prstGeom>
          <a:noFill/>
          <a:ln w="31750" cmpd="thickThin">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67794" y="1204911"/>
            <a:ext cx="5024437" cy="5018088"/>
          </a:xfrm>
          <a:prstGeom prst="rect">
            <a:avLst/>
          </a:prstGeom>
          <a:noFill/>
          <a:ln w="31750" cmpd="thickThin">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5"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12973" y="1227136"/>
            <a:ext cx="5016500" cy="5018088"/>
          </a:xfrm>
          <a:prstGeom prst="rect">
            <a:avLst/>
          </a:prstGeom>
          <a:noFill/>
          <a:ln w="31750" cmpd="thickThin">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6"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86200" y="1245832"/>
            <a:ext cx="5024437" cy="5026025"/>
          </a:xfrm>
          <a:prstGeom prst="rect">
            <a:avLst/>
          </a:prstGeom>
          <a:noFill/>
          <a:ln w="31750" cmpd="thickThin">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additive="base">
                                        <p:cTn id="7" dur="500" fill="hold"/>
                                        <p:tgtEl>
                                          <p:spTgt spid="7170"/>
                                        </p:tgtEl>
                                        <p:attrNameLst>
                                          <p:attrName>ppt_x</p:attrName>
                                        </p:attrNameLst>
                                      </p:cBhvr>
                                      <p:tavLst>
                                        <p:tav tm="0">
                                          <p:val>
                                            <p:strVal val="#ppt_x"/>
                                          </p:val>
                                        </p:tav>
                                        <p:tav tm="100000">
                                          <p:val>
                                            <p:strVal val="#ppt_x"/>
                                          </p:val>
                                        </p:tav>
                                      </p:tavLst>
                                    </p:anim>
                                    <p:anim calcmode="lin" valueType="num">
                                      <p:cBhvr additive="base">
                                        <p:cTn id="8"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gtEl>
                                        <p:attrNameLst>
                                          <p:attrName>style.visibility</p:attrName>
                                        </p:attrNameLst>
                                      </p:cBhvr>
                                      <p:to>
                                        <p:strVal val="visible"/>
                                      </p:to>
                                    </p:set>
                                    <p:anim calcmode="lin" valueType="num">
                                      <p:cBhvr additive="base">
                                        <p:cTn id="13" dur="500" fill="hold"/>
                                        <p:tgtEl>
                                          <p:spTgt spid="7171"/>
                                        </p:tgtEl>
                                        <p:attrNameLst>
                                          <p:attrName>ppt_x</p:attrName>
                                        </p:attrNameLst>
                                      </p:cBhvr>
                                      <p:tavLst>
                                        <p:tav tm="0">
                                          <p:val>
                                            <p:strVal val="#ppt_x"/>
                                          </p:val>
                                        </p:tav>
                                        <p:tav tm="100000">
                                          <p:val>
                                            <p:strVal val="#ppt_x"/>
                                          </p:val>
                                        </p:tav>
                                      </p:tavLst>
                                    </p:anim>
                                    <p:anim calcmode="lin" valueType="num">
                                      <p:cBhvr additive="base">
                                        <p:cTn id="14" dur="500" fill="hold"/>
                                        <p:tgtEl>
                                          <p:spTgt spid="717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2"/>
                                        </p:tgtEl>
                                        <p:attrNameLst>
                                          <p:attrName>style.visibility</p:attrName>
                                        </p:attrNameLst>
                                      </p:cBhvr>
                                      <p:to>
                                        <p:strVal val="visible"/>
                                      </p:to>
                                    </p:set>
                                    <p:anim calcmode="lin" valueType="num">
                                      <p:cBhvr additive="base">
                                        <p:cTn id="19" dur="500" fill="hold"/>
                                        <p:tgtEl>
                                          <p:spTgt spid="7172"/>
                                        </p:tgtEl>
                                        <p:attrNameLst>
                                          <p:attrName>ppt_x</p:attrName>
                                        </p:attrNameLst>
                                      </p:cBhvr>
                                      <p:tavLst>
                                        <p:tav tm="0">
                                          <p:val>
                                            <p:strVal val="#ppt_x"/>
                                          </p:val>
                                        </p:tav>
                                        <p:tav tm="100000">
                                          <p:val>
                                            <p:strVal val="#ppt_x"/>
                                          </p:val>
                                        </p:tav>
                                      </p:tavLst>
                                    </p:anim>
                                    <p:anim calcmode="lin" valueType="num">
                                      <p:cBhvr additive="base">
                                        <p:cTn id="20" dur="500" fill="hold"/>
                                        <p:tgtEl>
                                          <p:spTgt spid="717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173"/>
                                        </p:tgtEl>
                                        <p:attrNameLst>
                                          <p:attrName>style.visibility</p:attrName>
                                        </p:attrNameLst>
                                      </p:cBhvr>
                                      <p:to>
                                        <p:strVal val="visible"/>
                                      </p:to>
                                    </p:set>
                                    <p:anim calcmode="lin" valueType="num">
                                      <p:cBhvr additive="base">
                                        <p:cTn id="25" dur="500" fill="hold"/>
                                        <p:tgtEl>
                                          <p:spTgt spid="7173"/>
                                        </p:tgtEl>
                                        <p:attrNameLst>
                                          <p:attrName>ppt_x</p:attrName>
                                        </p:attrNameLst>
                                      </p:cBhvr>
                                      <p:tavLst>
                                        <p:tav tm="0">
                                          <p:val>
                                            <p:strVal val="#ppt_x"/>
                                          </p:val>
                                        </p:tav>
                                        <p:tav tm="100000">
                                          <p:val>
                                            <p:strVal val="#ppt_x"/>
                                          </p:val>
                                        </p:tav>
                                      </p:tavLst>
                                    </p:anim>
                                    <p:anim calcmode="lin" valueType="num">
                                      <p:cBhvr additive="base">
                                        <p:cTn id="26" dur="500" fill="hold"/>
                                        <p:tgtEl>
                                          <p:spTgt spid="717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174"/>
                                        </p:tgtEl>
                                        <p:attrNameLst>
                                          <p:attrName>style.visibility</p:attrName>
                                        </p:attrNameLst>
                                      </p:cBhvr>
                                      <p:to>
                                        <p:strVal val="visible"/>
                                      </p:to>
                                    </p:set>
                                    <p:anim calcmode="lin" valueType="num">
                                      <p:cBhvr additive="base">
                                        <p:cTn id="31" dur="500" fill="hold"/>
                                        <p:tgtEl>
                                          <p:spTgt spid="7174"/>
                                        </p:tgtEl>
                                        <p:attrNameLst>
                                          <p:attrName>ppt_x</p:attrName>
                                        </p:attrNameLst>
                                      </p:cBhvr>
                                      <p:tavLst>
                                        <p:tav tm="0">
                                          <p:val>
                                            <p:strVal val="#ppt_x"/>
                                          </p:val>
                                        </p:tav>
                                        <p:tav tm="100000">
                                          <p:val>
                                            <p:strVal val="#ppt_x"/>
                                          </p:val>
                                        </p:tav>
                                      </p:tavLst>
                                    </p:anim>
                                    <p:anim calcmode="lin" valueType="num">
                                      <p:cBhvr additive="base">
                                        <p:cTn id="32" dur="500" fill="hold"/>
                                        <p:tgtEl>
                                          <p:spTgt spid="717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175"/>
                                        </p:tgtEl>
                                        <p:attrNameLst>
                                          <p:attrName>style.visibility</p:attrName>
                                        </p:attrNameLst>
                                      </p:cBhvr>
                                      <p:to>
                                        <p:strVal val="visible"/>
                                      </p:to>
                                    </p:set>
                                    <p:anim calcmode="lin" valueType="num">
                                      <p:cBhvr additive="base">
                                        <p:cTn id="37" dur="500" fill="hold"/>
                                        <p:tgtEl>
                                          <p:spTgt spid="7175"/>
                                        </p:tgtEl>
                                        <p:attrNameLst>
                                          <p:attrName>ppt_x</p:attrName>
                                        </p:attrNameLst>
                                      </p:cBhvr>
                                      <p:tavLst>
                                        <p:tav tm="0">
                                          <p:val>
                                            <p:strVal val="#ppt_x"/>
                                          </p:val>
                                        </p:tav>
                                        <p:tav tm="100000">
                                          <p:val>
                                            <p:strVal val="#ppt_x"/>
                                          </p:val>
                                        </p:tav>
                                      </p:tavLst>
                                    </p:anim>
                                    <p:anim calcmode="lin" valueType="num">
                                      <p:cBhvr additive="base">
                                        <p:cTn id="38" dur="500" fill="hold"/>
                                        <p:tgtEl>
                                          <p:spTgt spid="7175"/>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176"/>
                                        </p:tgtEl>
                                        <p:attrNameLst>
                                          <p:attrName>style.visibility</p:attrName>
                                        </p:attrNameLst>
                                      </p:cBhvr>
                                      <p:to>
                                        <p:strVal val="visible"/>
                                      </p:to>
                                    </p:set>
                                    <p:anim calcmode="lin" valueType="num">
                                      <p:cBhvr additive="base">
                                        <p:cTn id="43" dur="500" fill="hold"/>
                                        <p:tgtEl>
                                          <p:spTgt spid="7176"/>
                                        </p:tgtEl>
                                        <p:attrNameLst>
                                          <p:attrName>ppt_x</p:attrName>
                                        </p:attrNameLst>
                                      </p:cBhvr>
                                      <p:tavLst>
                                        <p:tav tm="0">
                                          <p:val>
                                            <p:strVal val="#ppt_x"/>
                                          </p:val>
                                        </p:tav>
                                        <p:tav tm="100000">
                                          <p:val>
                                            <p:strVal val="#ppt_x"/>
                                          </p:val>
                                        </p:tav>
                                      </p:tavLst>
                                    </p:anim>
                                    <p:anim calcmode="lin" valueType="num">
                                      <p:cBhvr additive="base">
                                        <p:cTn id="44" dur="500" fill="hold"/>
                                        <p:tgtEl>
                                          <p:spTgt spid="71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1"/>
          <p:cNvSpPr>
            <a:spLocks noChangeArrowheads="1"/>
          </p:cNvSpPr>
          <p:nvPr/>
        </p:nvSpPr>
        <p:spPr bwMode="auto">
          <a:xfrm>
            <a:off x="52388" y="-76200"/>
            <a:ext cx="9072562" cy="1258888"/>
          </a:xfrm>
          <a:prstGeom prst="rect">
            <a:avLst/>
          </a:prstGeom>
          <a:noFill/>
          <a:ln w="9525">
            <a:noFill/>
            <a:round/>
            <a:headEnd/>
            <a:tailEnd/>
          </a:ln>
        </p:spPr>
        <p:txBody>
          <a:bodyPr lIns="90000" tIns="90864" rIns="90000" bIns="45000" anchor="ctr"/>
          <a:lstStyle/>
          <a:p>
            <a:pPr algn="ctr" defTabSz="449263" hangingPunct="0">
              <a:tabLst>
                <a:tab pos="723900" algn="l"/>
                <a:tab pos="1447800" algn="l"/>
                <a:tab pos="2171700" algn="l"/>
                <a:tab pos="2894013" algn="l"/>
                <a:tab pos="3617913" algn="l"/>
                <a:tab pos="4343400" algn="l"/>
                <a:tab pos="5067300" algn="l"/>
                <a:tab pos="5791200" algn="l"/>
                <a:tab pos="6515100" algn="l"/>
                <a:tab pos="7237413" algn="l"/>
                <a:tab pos="7961313" algn="l"/>
                <a:tab pos="8686800" algn="l"/>
              </a:tabLst>
            </a:pPr>
            <a:r>
              <a:rPr lang="es-ES" altLang="es-UY" sz="2400" b="1" dirty="0">
                <a:solidFill>
                  <a:srgbClr val="FF9900"/>
                </a:solidFill>
                <a:latin typeface="Tahoma" pitchFamily="34" charset="0"/>
              </a:rPr>
              <a:t>Acumulados previstos próximos </a:t>
            </a:r>
            <a:r>
              <a:rPr lang="es-ES" altLang="es-UY" sz="2400" b="1" dirty="0" smtClean="0">
                <a:solidFill>
                  <a:srgbClr val="FF9900"/>
                </a:solidFill>
                <a:latin typeface="Tahoma" pitchFamily="34" charset="0"/>
              </a:rPr>
              <a:t>días (5 días CPTEC y 7 días INMET</a:t>
            </a:r>
            <a:r>
              <a:rPr lang="es-ES" altLang="es-UY" sz="2400" b="1" dirty="0">
                <a:solidFill>
                  <a:srgbClr val="FF9900"/>
                </a:solidFill>
                <a:latin typeface="Tahoma" pitchFamily="34" charset="0"/>
              </a:rPr>
              <a:t>)</a:t>
            </a:r>
            <a:endParaRPr lang="es-ES" altLang="es-UY" sz="2400" b="1" dirty="0">
              <a:solidFill>
                <a:srgbClr val="FF9900"/>
              </a:solidFill>
              <a:latin typeface="Tahoma" pitchFamily="34" charset="0"/>
            </a:endParaRPr>
          </a:p>
        </p:txBody>
      </p:sp>
      <p:sp>
        <p:nvSpPr>
          <p:cNvPr id="50178" name="3 Marcador de texto"/>
          <p:cNvSpPr>
            <a:spLocks/>
          </p:cNvSpPr>
          <p:nvPr/>
        </p:nvSpPr>
        <p:spPr bwMode="auto">
          <a:xfrm>
            <a:off x="381000" y="1085850"/>
            <a:ext cx="4452938" cy="704850"/>
          </a:xfrm>
          <a:prstGeom prst="rect">
            <a:avLst/>
          </a:prstGeom>
          <a:noFill/>
          <a:ln w="9525">
            <a:noFill/>
            <a:round/>
            <a:headEnd/>
            <a:tailEnd/>
          </a:ln>
        </p:spPr>
        <p:txBody>
          <a:bodyPr lIns="0" tIns="52416" rIns="0" bIns="0" anchor="b"/>
          <a:lstStyle/>
          <a:p>
            <a:pPr algn="ctr" defTabSz="449263" eaLnBrk="0" hangingPunct="0">
              <a:spcBef>
                <a:spcPct val="20000"/>
              </a:spcBef>
            </a:pPr>
            <a:r>
              <a:rPr lang="es-UY" sz="2000" b="1">
                <a:solidFill>
                  <a:schemeClr val="accent2"/>
                </a:solidFill>
                <a:latin typeface="Tahoma" pitchFamily="34" charset="0"/>
              </a:rPr>
              <a:t>INMET		</a:t>
            </a:r>
          </a:p>
        </p:txBody>
      </p:sp>
      <p:sp>
        <p:nvSpPr>
          <p:cNvPr id="50179" name="5 Marcador de texto"/>
          <p:cNvSpPr>
            <a:spLocks/>
          </p:cNvSpPr>
          <p:nvPr/>
        </p:nvSpPr>
        <p:spPr bwMode="auto">
          <a:xfrm>
            <a:off x="4687888" y="1047750"/>
            <a:ext cx="4456112" cy="704850"/>
          </a:xfrm>
          <a:prstGeom prst="rect">
            <a:avLst/>
          </a:prstGeom>
          <a:noFill/>
          <a:ln w="9525">
            <a:noFill/>
            <a:round/>
            <a:headEnd/>
            <a:tailEnd/>
          </a:ln>
        </p:spPr>
        <p:txBody>
          <a:bodyPr lIns="0" tIns="52416" rIns="0" bIns="0" anchor="b"/>
          <a:lstStyle/>
          <a:p>
            <a:pPr algn="ctr" defTabSz="449263" eaLnBrk="0" hangingPunct="0">
              <a:spcBef>
                <a:spcPct val="20000"/>
              </a:spcBef>
            </a:pPr>
            <a:r>
              <a:rPr lang="es-UY" sz="2000" b="1">
                <a:solidFill>
                  <a:schemeClr val="accent2"/>
                </a:solidFill>
                <a:latin typeface="Tahoma" pitchFamily="34" charset="0"/>
              </a:rPr>
              <a:t>CPTEC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6026" y="1877627"/>
            <a:ext cx="3821058" cy="4603349"/>
          </a:xfrm>
          <a:prstGeom prst="rect">
            <a:avLst/>
          </a:prstGeom>
          <a:noFill/>
          <a:ln w="31750" cmpd="thickThin">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887983"/>
            <a:ext cx="3821058" cy="4620365"/>
          </a:xfrm>
          <a:prstGeom prst="rect">
            <a:avLst/>
          </a:prstGeom>
          <a:noFill/>
          <a:ln w="31750" cmpd="thickThin">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1 Título"/>
          <p:cNvSpPr>
            <a:spLocks noGrp="1"/>
          </p:cNvSpPr>
          <p:nvPr>
            <p:ph type="title"/>
          </p:nvPr>
        </p:nvSpPr>
        <p:spPr>
          <a:xfrm>
            <a:off x="593725" y="228600"/>
            <a:ext cx="7772400" cy="838200"/>
          </a:xfrm>
        </p:spPr>
        <p:txBody>
          <a:bodyPr/>
          <a:lstStyle/>
          <a:p>
            <a:r>
              <a:rPr lang="es-UY" smtClean="0"/>
              <a:t>Previsión aportes Salto Grande (Fuente CTM, viernes)</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025" y="1524000"/>
            <a:ext cx="7772400" cy="2843142"/>
          </a:xfrm>
          <a:prstGeom prst="rect">
            <a:avLst/>
          </a:prstGeom>
          <a:noFill/>
          <a:ln w="31750" cmpd="thickThin">
            <a:solidFill>
              <a:schemeClr val="tx1"/>
            </a:solid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17342AE6-B822-4D35-BD5A-3CAC8C382C7F}" type="slidenum">
              <a:rPr lang="es-ES"/>
              <a:pPr algn="r"/>
              <a:t>18</a:t>
            </a:fld>
            <a:endParaRPr lang="es-ES"/>
          </a:p>
        </p:txBody>
      </p:sp>
      <p:sp>
        <p:nvSpPr>
          <p:cNvPr id="52226" name="2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11D2B183-5D40-47ED-8E40-907645A3A477}" type="datetime1">
              <a:rPr lang="es-ES"/>
              <a:pPr/>
              <a:t>06/03/2015</a:t>
            </a:fld>
            <a:endParaRPr lang="es-ES"/>
          </a:p>
        </p:txBody>
      </p:sp>
      <p:sp>
        <p:nvSpPr>
          <p:cNvPr id="52227" name="4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655E9FF9-7789-414B-A8E0-EE44EF309E33}" type="slidenum">
              <a:rPr lang="es-ES"/>
              <a:pPr algn="r"/>
              <a:t>18</a:t>
            </a:fld>
            <a:endParaRPr lang="es-ES"/>
          </a:p>
        </p:txBody>
      </p:sp>
      <p:sp>
        <p:nvSpPr>
          <p:cNvPr id="52228" name="Rectangle 2"/>
          <p:cNvSpPr>
            <a:spLocks noGrp="1" noChangeArrowheads="1"/>
          </p:cNvSpPr>
          <p:nvPr>
            <p:ph type="title" idx="4294967295"/>
          </p:nvPr>
        </p:nvSpPr>
        <p:spPr>
          <a:xfrm>
            <a:off x="323850" y="2492375"/>
            <a:ext cx="8229600" cy="1143000"/>
          </a:xfrm>
        </p:spPr>
        <p:txBody>
          <a:bodyPr/>
          <a:lstStyle/>
          <a:p>
            <a:r>
              <a:rPr lang="es-UY" sz="3600" dirty="0" smtClean="0"/>
              <a:t>Programación semanal</a:t>
            </a:r>
            <a:br>
              <a:rPr lang="es-UY" sz="3600" dirty="0" smtClean="0"/>
            </a:br>
            <a:r>
              <a:rPr lang="es-UY" sz="3600" dirty="0" smtClean="0"/>
              <a:t>2015-10</a:t>
            </a:r>
            <a:r>
              <a:rPr lang="es-UY" sz="3600" dirty="0" smtClean="0"/>
              <a:t/>
            </a:r>
            <a:br>
              <a:rPr lang="es-UY" sz="3600" dirty="0" smtClean="0"/>
            </a:br>
            <a:endParaRPr lang="es-ES" sz="3600" dirty="0" smtClean="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idx="4294967295"/>
          </p:nvPr>
        </p:nvSpPr>
        <p:spPr>
          <a:xfrm>
            <a:off x="0" y="304800"/>
            <a:ext cx="8991600" cy="431800"/>
          </a:xfrm>
        </p:spPr>
        <p:txBody>
          <a:bodyPr/>
          <a:lstStyle/>
          <a:p>
            <a:r>
              <a:rPr lang="es-MX" sz="2800" dirty="0" smtClean="0"/>
              <a:t>Clase hidrológica, calculada con aportes </a:t>
            </a:r>
            <a:r>
              <a:rPr lang="es-MX" sz="2800" dirty="0" smtClean="0"/>
              <a:t>sin</a:t>
            </a:r>
            <a:r>
              <a:rPr lang="es-MX" sz="2800" dirty="0" smtClean="0"/>
              <a:t> </a:t>
            </a:r>
            <a:r>
              <a:rPr lang="es-MX" sz="2800" dirty="0" smtClean="0"/>
              <a:t>lluvias previstas</a:t>
            </a:r>
            <a:endParaRPr lang="es-ES" sz="2800" dirty="0" smtClean="0"/>
          </a:p>
        </p:txBody>
      </p:sp>
      <p:sp>
        <p:nvSpPr>
          <p:cNvPr id="54274" name="Rectangle 3"/>
          <p:cNvSpPr>
            <a:spLocks noGrp="1" noChangeArrowheads="1"/>
          </p:cNvSpPr>
          <p:nvPr>
            <p:ph type="body" idx="4294967295"/>
          </p:nvPr>
        </p:nvSpPr>
        <p:spPr>
          <a:xfrm>
            <a:off x="-9525" y="990600"/>
            <a:ext cx="8991600" cy="914400"/>
          </a:xfrm>
        </p:spPr>
        <p:txBody>
          <a:bodyPr/>
          <a:lstStyle/>
          <a:p>
            <a:pPr>
              <a:lnSpc>
                <a:spcPct val="80000"/>
              </a:lnSpc>
            </a:pPr>
            <a:r>
              <a:rPr lang="es-UY" sz="1400" b="1" dirty="0" smtClean="0">
                <a:solidFill>
                  <a:schemeClr val="tx1"/>
                </a:solidFill>
              </a:rPr>
              <a:t>Clase hidrológica:  5 por 4 semanas </a:t>
            </a:r>
          </a:p>
          <a:p>
            <a:pPr>
              <a:lnSpc>
                <a:spcPct val="80000"/>
              </a:lnSpc>
            </a:pPr>
            <a:r>
              <a:rPr lang="es-UY" sz="1400" b="1" dirty="0" smtClean="0">
                <a:solidFill>
                  <a:schemeClr val="tx1"/>
                </a:solidFill>
              </a:rPr>
              <a:t>Stock 8 (81.00 m a 79.44 m) cota inicio semana de 79.0 </a:t>
            </a:r>
            <a:r>
              <a:rPr lang="es-UY" sz="1400" b="1" dirty="0" smtClean="0">
                <a:solidFill>
                  <a:schemeClr val="tx1"/>
                </a:solidFill>
              </a:rPr>
              <a:t>m</a:t>
            </a:r>
          </a:p>
          <a:p>
            <a:pPr>
              <a:lnSpc>
                <a:spcPct val="80000"/>
              </a:lnSpc>
            </a:pPr>
            <a:r>
              <a:rPr lang="es-UY" sz="1400" b="1" dirty="0" smtClean="0">
                <a:solidFill>
                  <a:schemeClr val="tx1"/>
                </a:solidFill>
              </a:rPr>
              <a:t>Aplica CAR 98 </a:t>
            </a:r>
            <a:endParaRPr lang="es-UY" sz="1400" b="1" dirty="0" smtClean="0">
              <a:solidFill>
                <a:schemeClr val="tx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34460"/>
            <a:ext cx="8153400" cy="4964694"/>
          </a:xfrm>
          <a:prstGeom prst="rect">
            <a:avLst/>
          </a:prstGeom>
          <a:noFill/>
          <a:ln w="31750" cmpd="thickThin">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0D8CB8F4-FB07-41D0-8A4B-415D89B56D21}" type="slidenum">
              <a:rPr lang="es-ES"/>
              <a:pPr algn="r"/>
              <a:t>2</a:t>
            </a:fld>
            <a:endParaRPr lang="es-ES"/>
          </a:p>
        </p:txBody>
      </p:sp>
      <p:sp>
        <p:nvSpPr>
          <p:cNvPr id="29698" name="2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B571668D-1EFE-4039-8B31-12BCD42982EF}" type="datetime1">
              <a:rPr lang="es-ES"/>
              <a:pPr/>
              <a:t>06/03/2015</a:t>
            </a:fld>
            <a:endParaRPr lang="es-ES"/>
          </a:p>
        </p:txBody>
      </p:sp>
      <p:sp>
        <p:nvSpPr>
          <p:cNvPr id="29699" name="4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525CC114-6AA8-45A6-93D5-E5422E8D6313}" type="slidenum">
              <a:rPr lang="es-ES"/>
              <a:pPr algn="r"/>
              <a:t>2</a:t>
            </a:fld>
            <a:endParaRPr lang="es-ES"/>
          </a:p>
        </p:txBody>
      </p:sp>
      <p:sp>
        <p:nvSpPr>
          <p:cNvPr id="29700" name="Rectangle 2"/>
          <p:cNvSpPr>
            <a:spLocks noGrp="1" noChangeArrowheads="1"/>
          </p:cNvSpPr>
          <p:nvPr>
            <p:ph type="title" idx="4294967295"/>
          </p:nvPr>
        </p:nvSpPr>
        <p:spPr>
          <a:xfrm>
            <a:off x="250825" y="1700213"/>
            <a:ext cx="8218488" cy="2722562"/>
          </a:xfrm>
        </p:spPr>
        <p:txBody>
          <a:bodyPr/>
          <a:lstStyle/>
          <a:p>
            <a:r>
              <a:rPr lang="es-UY" smtClean="0"/>
              <a:t>Resultados de la semana en curso:</a:t>
            </a:r>
            <a:br>
              <a:rPr lang="es-UY" smtClean="0"/>
            </a:br>
            <a:r>
              <a:rPr lang="es-UY" sz="2400" smtClean="0"/>
              <a:t>Comentarios generales</a:t>
            </a:r>
            <a:endParaRPr lang="es-ES" sz="240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a:xfrm>
            <a:off x="6537325" y="1219200"/>
            <a:ext cx="2817813" cy="1905000"/>
          </a:xfrm>
        </p:spPr>
        <p:txBody>
          <a:bodyPr/>
          <a:lstStyle/>
          <a:p>
            <a:r>
              <a:rPr lang="es-MX" sz="2800" smtClean="0"/>
              <a:t>COSTO GENERACIÓN TÉRMICA</a:t>
            </a:r>
            <a:endParaRPr lang="es-ES" sz="2800" smtClean="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04800"/>
            <a:ext cx="6143625" cy="4714875"/>
          </a:xfrm>
          <a:prstGeom prst="rect">
            <a:avLst/>
          </a:prstGeom>
          <a:noFill/>
          <a:ln w="31750" cmpd="thickThin">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1184" y="3836845"/>
            <a:ext cx="4310062" cy="2878372"/>
          </a:xfrm>
          <a:prstGeom prst="rect">
            <a:avLst/>
          </a:prstGeom>
          <a:noFill/>
          <a:ln w="31750" cmpd="thickThin">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5"/>
          <p:cNvSpPr>
            <a:spLocks noGrp="1" noChangeArrowheads="1"/>
          </p:cNvSpPr>
          <p:nvPr>
            <p:ph type="title"/>
          </p:nvPr>
        </p:nvSpPr>
        <p:spPr>
          <a:xfrm>
            <a:off x="381000" y="152400"/>
            <a:ext cx="8534400" cy="914400"/>
          </a:xfrm>
        </p:spPr>
        <p:txBody>
          <a:bodyPr/>
          <a:lstStyle/>
          <a:p>
            <a:r>
              <a:rPr lang="es-MX" sz="2400" smtClean="0"/>
              <a:t>PREVISIÓN DE MANTENIMIENTOS</a:t>
            </a:r>
            <a:endParaRPr lang="es-ES" sz="2400" smtClean="0"/>
          </a:p>
        </p:txBody>
      </p:sp>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295400"/>
            <a:ext cx="8202613" cy="3518809"/>
          </a:xfrm>
          <a:prstGeom prst="rect">
            <a:avLst/>
          </a:prstGeom>
          <a:noFill/>
          <a:ln w="31750" cmpd="thickThin">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1 Título"/>
          <p:cNvSpPr>
            <a:spLocks noGrp="1"/>
          </p:cNvSpPr>
          <p:nvPr>
            <p:ph type="title"/>
          </p:nvPr>
        </p:nvSpPr>
        <p:spPr/>
        <p:txBody>
          <a:bodyPr/>
          <a:lstStyle/>
          <a:p>
            <a:r>
              <a:rPr lang="es-UY" sz="4000" smtClean="0"/>
              <a:t>MODELOS</a:t>
            </a:r>
          </a:p>
        </p:txBody>
      </p:sp>
    </p:spTree>
  </p:cSld>
  <p:clrMapOvr>
    <a:masterClrMapping/>
  </p:clrMapOvr>
  <p:transition spd="slow">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1 Título"/>
          <p:cNvSpPr>
            <a:spLocks noGrp="1"/>
          </p:cNvSpPr>
          <p:nvPr>
            <p:ph type="title"/>
          </p:nvPr>
        </p:nvSpPr>
        <p:spPr/>
        <p:txBody>
          <a:bodyPr/>
          <a:lstStyle/>
          <a:p>
            <a:r>
              <a:rPr lang="es-UY" smtClean="0"/>
              <a:t>Opergen</a:t>
            </a:r>
          </a:p>
        </p:txBody>
      </p:sp>
    </p:spTree>
  </p:cSld>
  <p:clrMapOvr>
    <a:masterClrMapping/>
  </p:clrMapOvr>
  <p:transition spd="slow">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1 Título"/>
          <p:cNvSpPr>
            <a:spLocks noGrp="1"/>
          </p:cNvSpPr>
          <p:nvPr>
            <p:ph type="title"/>
          </p:nvPr>
        </p:nvSpPr>
        <p:spPr>
          <a:xfrm>
            <a:off x="685800" y="304800"/>
            <a:ext cx="7772400" cy="533400"/>
          </a:xfrm>
        </p:spPr>
        <p:txBody>
          <a:bodyPr/>
          <a:lstStyle/>
          <a:p>
            <a:r>
              <a:rPr lang="es-UY" dirty="0" smtClean="0"/>
              <a:t>Mediano plazo, aportes sin considerar lluvias previstas</a:t>
            </a: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1219200"/>
            <a:ext cx="8458200" cy="5191047"/>
          </a:xfrm>
          <a:prstGeom prst="rect">
            <a:avLst/>
          </a:prstGeom>
          <a:noFill/>
          <a:ln w="31750" cmpd="thickThin">
            <a:solidFill>
              <a:schemeClr val="tx1"/>
            </a:solid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1 Título"/>
          <p:cNvSpPr>
            <a:spLocks noGrp="1"/>
          </p:cNvSpPr>
          <p:nvPr>
            <p:ph type="title"/>
          </p:nvPr>
        </p:nvSpPr>
        <p:spPr>
          <a:xfrm>
            <a:off x="381000" y="228600"/>
            <a:ext cx="8229600" cy="533400"/>
          </a:xfrm>
        </p:spPr>
        <p:txBody>
          <a:bodyPr/>
          <a:lstStyle/>
          <a:p>
            <a:r>
              <a:rPr lang="es-UY" sz="2800" dirty="0" smtClean="0"/>
              <a:t>Caso libre, con aportes calculados </a:t>
            </a:r>
            <a:r>
              <a:rPr lang="es-UY" sz="2800" dirty="0" smtClean="0"/>
              <a:t>sin </a:t>
            </a:r>
            <a:r>
              <a:rPr lang="es-UY" sz="2800" dirty="0" smtClean="0"/>
              <a:t>lluvias previstas (hidrógrafos miércoles)</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143000"/>
            <a:ext cx="8618538" cy="4377095"/>
          </a:xfrm>
          <a:prstGeom prst="rect">
            <a:avLst/>
          </a:prstGeom>
          <a:noFill/>
          <a:ln w="31750" cmpd="thickThin">
            <a:solidFill>
              <a:schemeClr val="tx1"/>
            </a:solid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381000"/>
            <a:ext cx="8170218" cy="6202943"/>
          </a:xfrm>
          <a:prstGeom prst="rect">
            <a:avLst/>
          </a:prstGeom>
          <a:noFill/>
          <a:ln w="31750" cmpd="thickThin">
            <a:solidFill>
              <a:schemeClr val="tx1"/>
            </a:solidFill>
            <a:miter lim="800000"/>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1 Título"/>
          <p:cNvSpPr>
            <a:spLocks noGrp="1"/>
          </p:cNvSpPr>
          <p:nvPr>
            <p:ph type="title"/>
          </p:nvPr>
        </p:nvSpPr>
        <p:spPr>
          <a:xfrm>
            <a:off x="609600" y="1981200"/>
            <a:ext cx="7772400" cy="685800"/>
          </a:xfrm>
        </p:spPr>
        <p:txBody>
          <a:bodyPr/>
          <a:lstStyle/>
          <a:p>
            <a:r>
              <a:rPr lang="es-UY" smtClean="0"/>
              <a:t>SIMSEE</a:t>
            </a:r>
          </a:p>
        </p:txBody>
      </p:sp>
    </p:spTree>
  </p:cSld>
  <p:clrMapOvr>
    <a:masterClrMapping/>
  </p:clrMapOvr>
  <p:transition spd="slow">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1 Título"/>
          <p:cNvSpPr>
            <a:spLocks noGrp="1"/>
          </p:cNvSpPr>
          <p:nvPr>
            <p:ph type="title"/>
          </p:nvPr>
        </p:nvSpPr>
        <p:spPr>
          <a:xfrm>
            <a:off x="685800" y="152400"/>
            <a:ext cx="7772400" cy="685800"/>
          </a:xfrm>
        </p:spPr>
        <p:txBody>
          <a:bodyPr/>
          <a:lstStyle/>
          <a:p>
            <a:r>
              <a:rPr lang="es-UY" dirty="0" smtClean="0"/>
              <a:t>Caso 10- libre con aportes </a:t>
            </a:r>
            <a:r>
              <a:rPr lang="es-UY" dirty="0" smtClean="0"/>
              <a:t>sin </a:t>
            </a:r>
            <a:r>
              <a:rPr lang="es-UY" dirty="0" smtClean="0"/>
              <a:t>lluvias</a:t>
            </a:r>
          </a:p>
        </p:txBody>
      </p:sp>
      <p:pic>
        <p:nvPicPr>
          <p:cNvPr id="1638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143000"/>
            <a:ext cx="8610600" cy="4886616"/>
          </a:xfrm>
          <a:prstGeom prst="rect">
            <a:avLst/>
          </a:prstGeom>
          <a:noFill/>
          <a:ln w="31750" cmpd="thickThin">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665" y="244876"/>
            <a:ext cx="7892701" cy="6324600"/>
          </a:xfrm>
          <a:prstGeom prst="rect">
            <a:avLst/>
          </a:prstGeom>
          <a:noFill/>
          <a:ln w="31750" cmpd="thickThin">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68D60D50-0AD0-405A-85CD-FBCA5E4D40F8}" type="slidenum">
              <a:rPr lang="es-ES">
                <a:solidFill>
                  <a:srgbClr val="FFFFFF"/>
                </a:solidFill>
              </a:rPr>
              <a:pPr algn="r"/>
              <a:t>3</a:t>
            </a:fld>
            <a:endParaRPr lang="es-ES">
              <a:solidFill>
                <a:srgbClr val="FFFFFF"/>
              </a:solidFill>
            </a:endParaRPr>
          </a:p>
        </p:txBody>
      </p:sp>
      <p:sp>
        <p:nvSpPr>
          <p:cNvPr id="30722" name="3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5D7CAB38-6CE5-4CD5-B605-845520E1BCBF}" type="datetime1">
              <a:rPr lang="es-ES">
                <a:solidFill>
                  <a:srgbClr val="FFFFFF"/>
                </a:solidFill>
              </a:rPr>
              <a:pPr/>
              <a:t>06/03/2015</a:t>
            </a:fld>
            <a:endParaRPr lang="es-ES">
              <a:solidFill>
                <a:srgbClr val="FFFFFF"/>
              </a:solidFill>
            </a:endParaRPr>
          </a:p>
        </p:txBody>
      </p:sp>
      <p:sp>
        <p:nvSpPr>
          <p:cNvPr id="30723" name="5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B9DA2D05-DAD9-45B9-8238-35A1FE32DA79}" type="slidenum">
              <a:rPr lang="es-ES">
                <a:solidFill>
                  <a:srgbClr val="FFFFFF"/>
                </a:solidFill>
              </a:rPr>
              <a:pPr algn="r"/>
              <a:t>3</a:t>
            </a:fld>
            <a:endParaRPr lang="es-ES">
              <a:solidFill>
                <a:srgbClr val="FFFFFF"/>
              </a:solidFill>
            </a:endParaRPr>
          </a:p>
        </p:txBody>
      </p:sp>
      <p:sp>
        <p:nvSpPr>
          <p:cNvPr id="30724" name="Rectangle 2"/>
          <p:cNvSpPr>
            <a:spLocks noGrp="1" noChangeArrowheads="1"/>
          </p:cNvSpPr>
          <p:nvPr>
            <p:ph type="title" idx="4294967295"/>
          </p:nvPr>
        </p:nvSpPr>
        <p:spPr>
          <a:xfrm>
            <a:off x="-609600" y="115888"/>
            <a:ext cx="10134600" cy="647700"/>
          </a:xfrm>
        </p:spPr>
        <p:txBody>
          <a:bodyPr/>
          <a:lstStyle/>
          <a:p>
            <a:r>
              <a:rPr lang="es-UY" sz="2800" dirty="0" smtClean="0"/>
              <a:t>Resumen general de la semana </a:t>
            </a:r>
            <a:br>
              <a:rPr lang="es-UY" sz="2800" dirty="0" smtClean="0"/>
            </a:br>
            <a:r>
              <a:rPr lang="es-UY" sz="2800" dirty="0" smtClean="0"/>
              <a:t>9/15 </a:t>
            </a:r>
            <a:endParaRPr lang="es-ES" sz="2800" dirty="0" smtClean="0"/>
          </a:p>
        </p:txBody>
      </p:sp>
      <p:sp>
        <p:nvSpPr>
          <p:cNvPr id="30725" name="Rectangle 3"/>
          <p:cNvSpPr>
            <a:spLocks noGrp="1" noChangeArrowheads="1"/>
          </p:cNvSpPr>
          <p:nvPr>
            <p:ph type="body" idx="4294967295"/>
          </p:nvPr>
        </p:nvSpPr>
        <p:spPr>
          <a:xfrm>
            <a:off x="9525" y="1371600"/>
            <a:ext cx="8886825" cy="4572000"/>
          </a:xfrm>
        </p:spPr>
        <p:txBody>
          <a:bodyPr/>
          <a:lstStyle/>
          <a:p>
            <a:r>
              <a:rPr lang="es-ES" sz="2000" dirty="0"/>
              <a:t>Durante la semana el despacho ha sido básicamente hidráulico. Siendo necesario el día lunes despachar unidades térmicas para suministrar el pico de la tarde.</a:t>
            </a:r>
            <a:endParaRPr lang="es-UY" sz="2000" dirty="0"/>
          </a:p>
          <a:p>
            <a:r>
              <a:rPr lang="es-ES" sz="2000" dirty="0"/>
              <a:t>Se produjeron precipitaciones en todas las cuencas siendo las de mayor importancia las de la cuenca de Salto. Registrándose aumentos en los niveles de aportes de esta central.</a:t>
            </a:r>
            <a:endParaRPr lang="es-UY" sz="2000" dirty="0"/>
          </a:p>
          <a:p>
            <a:r>
              <a:rPr lang="es-ES" sz="2000" dirty="0"/>
              <a:t>Se continuaron realizando pruebas en 5ta unidad de central Batlle la que a la fecha no entro aún en paralelo</a:t>
            </a:r>
            <a:r>
              <a:rPr lang="es-ES" sz="2000" dirty="0" smtClean="0"/>
              <a:t>.</a:t>
            </a:r>
          </a:p>
          <a:p>
            <a:pPr algn="just">
              <a:spcBef>
                <a:spcPts val="600"/>
              </a:spcBef>
            </a:pPr>
            <a:r>
              <a:rPr lang="es-ES" sz="2000" dirty="0"/>
              <a:t>Se continuaron con las pruebas de inyección de agua en la central APR </a:t>
            </a:r>
            <a:r>
              <a:rPr lang="es-ES" sz="2000" dirty="0" smtClean="0"/>
              <a:t>C</a:t>
            </a:r>
            <a:endParaRPr lang="es-ES" sz="2000"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717809F9-6175-425E-B659-9D84698C896D}" type="slidenum">
              <a:rPr lang="es-ES"/>
              <a:pPr algn="r"/>
              <a:t>30</a:t>
            </a:fld>
            <a:endParaRPr lang="es-ES"/>
          </a:p>
        </p:txBody>
      </p:sp>
      <p:sp>
        <p:nvSpPr>
          <p:cNvPr id="65538" name="3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842E82E0-8D9B-4AAA-8A7C-0653259F61E7}" type="datetime1">
              <a:rPr lang="es-ES"/>
              <a:pPr/>
              <a:t>06/03/2015</a:t>
            </a:fld>
            <a:endParaRPr lang="es-ES"/>
          </a:p>
        </p:txBody>
      </p:sp>
      <p:sp>
        <p:nvSpPr>
          <p:cNvPr id="65539" name="5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88A0D9C4-2111-4A86-A76A-2B37428D9F05}" type="slidenum">
              <a:rPr lang="es-ES"/>
              <a:pPr algn="r"/>
              <a:t>30</a:t>
            </a:fld>
            <a:endParaRPr lang="es-ES"/>
          </a:p>
        </p:txBody>
      </p:sp>
      <p:sp>
        <p:nvSpPr>
          <p:cNvPr id="65540" name="Rectangle 2"/>
          <p:cNvSpPr>
            <a:spLocks noGrp="1" noChangeArrowheads="1"/>
          </p:cNvSpPr>
          <p:nvPr>
            <p:ph type="title" idx="4294967295"/>
          </p:nvPr>
        </p:nvSpPr>
        <p:spPr>
          <a:xfrm>
            <a:off x="533400" y="2209800"/>
            <a:ext cx="8229600" cy="2176463"/>
          </a:xfrm>
        </p:spPr>
        <p:txBody>
          <a:bodyPr/>
          <a:lstStyle/>
          <a:p>
            <a:pPr algn="l"/>
            <a:r>
              <a:rPr lang="es-UY" sz="3600" dirty="0" smtClean="0"/>
              <a:t>Programa de generación de la semana 10/15:</a:t>
            </a:r>
            <a:br>
              <a:rPr lang="es-UY" sz="3600" dirty="0" smtClean="0"/>
            </a:br>
            <a:r>
              <a:rPr lang="es-UY" sz="3600" dirty="0" smtClean="0"/>
              <a:t/>
            </a:r>
            <a:br>
              <a:rPr lang="es-UY" sz="3600" dirty="0" smtClean="0"/>
            </a:br>
            <a:endParaRPr lang="es-ES" sz="2000" dirty="0" smtClean="0"/>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ChangeArrowheads="1"/>
          </p:cNvSpPr>
          <p:nvPr>
            <p:ph type="title"/>
          </p:nvPr>
        </p:nvSpPr>
        <p:spPr>
          <a:xfrm>
            <a:off x="685800" y="381000"/>
            <a:ext cx="7772400" cy="533400"/>
          </a:xfrm>
        </p:spPr>
        <p:txBody>
          <a:bodyPr/>
          <a:lstStyle/>
          <a:p>
            <a:r>
              <a:rPr lang="es-UY" dirty="0" smtClean="0"/>
              <a:t>Programa semanal</a:t>
            </a:r>
            <a:br>
              <a:rPr lang="es-UY" dirty="0" smtClean="0"/>
            </a:br>
            <a:r>
              <a:rPr lang="es-UY" dirty="0" smtClean="0"/>
              <a:t>(jueves)</a:t>
            </a:r>
            <a:endParaRPr lang="es-ES" sz="1800" dirty="0" smtClean="0"/>
          </a:p>
        </p:txBody>
      </p:sp>
      <p:pic>
        <p:nvPicPr>
          <p:cNvPr id="1536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1600200"/>
            <a:ext cx="8686800" cy="2460233"/>
          </a:xfrm>
          <a:prstGeom prst="rect">
            <a:avLst/>
          </a:prstGeom>
          <a:noFill/>
          <a:ln w="31750" cmpd="thickThin">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ChangeArrowheads="1"/>
          </p:cNvSpPr>
          <p:nvPr>
            <p:ph type="title"/>
          </p:nvPr>
        </p:nvSpPr>
        <p:spPr>
          <a:xfrm>
            <a:off x="609600" y="228600"/>
            <a:ext cx="7772400" cy="685800"/>
          </a:xfrm>
        </p:spPr>
        <p:txBody>
          <a:bodyPr/>
          <a:lstStyle/>
          <a:p>
            <a:r>
              <a:rPr lang="es-UY" smtClean="0"/>
              <a:t>Programa semanal</a:t>
            </a:r>
            <a:br>
              <a:rPr lang="es-UY" smtClean="0"/>
            </a:br>
            <a:endParaRPr lang="es-ES" smtClean="0"/>
          </a:p>
        </p:txBody>
      </p:sp>
      <p:pic>
        <p:nvPicPr>
          <p:cNvPr id="1843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914400"/>
            <a:ext cx="8305240" cy="4953000"/>
          </a:xfrm>
          <a:prstGeom prst="rect">
            <a:avLst/>
          </a:prstGeom>
          <a:noFill/>
          <a:ln w="31750" cmpd="thickThin">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ransition spd="slow">
    <p:dissolv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a:xfrm>
            <a:off x="685800" y="304800"/>
            <a:ext cx="7772400" cy="533400"/>
          </a:xfrm>
        </p:spPr>
        <p:txBody>
          <a:bodyPr/>
          <a:lstStyle/>
          <a:p>
            <a:r>
              <a:rPr lang="es-UY" smtClean="0"/>
              <a:t>Programa semanal</a:t>
            </a:r>
            <a:br>
              <a:rPr lang="es-UY" smtClean="0"/>
            </a:br>
            <a:endParaRPr lang="es-ES" smtClean="0"/>
          </a:p>
        </p:txBody>
      </p:sp>
      <p:pic>
        <p:nvPicPr>
          <p:cNvPr id="1945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838200"/>
            <a:ext cx="8229600" cy="5573521"/>
          </a:xfrm>
          <a:prstGeom prst="rect">
            <a:avLst/>
          </a:prstGeom>
          <a:noFill/>
          <a:ln w="31750" cmpd="thickThin">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1 Título"/>
          <p:cNvSpPr>
            <a:spLocks noGrp="1"/>
          </p:cNvSpPr>
          <p:nvPr>
            <p:ph type="title"/>
          </p:nvPr>
        </p:nvSpPr>
        <p:spPr>
          <a:xfrm>
            <a:off x="228600" y="228600"/>
            <a:ext cx="8686800" cy="1143000"/>
          </a:xfrm>
        </p:spPr>
        <p:txBody>
          <a:bodyPr/>
          <a:lstStyle/>
          <a:p>
            <a:r>
              <a:rPr lang="es-UY" smtClean="0"/>
              <a:t>Programa de principales trabajos en la red</a:t>
            </a: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752600"/>
            <a:ext cx="8782492" cy="2057400"/>
          </a:xfrm>
          <a:prstGeom prst="rect">
            <a:avLst/>
          </a:prstGeom>
          <a:noFill/>
          <a:ln w="31750" cmpd="thickThin">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457200" y="228600"/>
            <a:ext cx="8305800" cy="838200"/>
          </a:xfrm>
        </p:spPr>
        <p:txBody>
          <a:bodyPr/>
          <a:lstStyle/>
          <a:p>
            <a:pPr algn="ctr"/>
            <a:r>
              <a:rPr lang="es-UY" sz="2800" dirty="0" smtClean="0"/>
              <a:t>Perspectivas para la semana próxima N° 10/15</a:t>
            </a:r>
            <a:endParaRPr lang="es-ES" sz="2800" dirty="0" smtClean="0"/>
          </a:p>
        </p:txBody>
      </p:sp>
      <p:sp>
        <p:nvSpPr>
          <p:cNvPr id="32770" name="Rectangle 3"/>
          <p:cNvSpPr>
            <a:spLocks noGrp="1" noChangeArrowheads="1"/>
          </p:cNvSpPr>
          <p:nvPr>
            <p:ph type="body" sz="half" idx="2"/>
          </p:nvPr>
        </p:nvSpPr>
        <p:spPr>
          <a:xfrm>
            <a:off x="0" y="981075"/>
            <a:ext cx="9144000" cy="5867400"/>
          </a:xfrm>
        </p:spPr>
        <p:txBody>
          <a:bodyPr/>
          <a:lstStyle/>
          <a:p>
            <a:pPr marL="342900" indent="-342900" algn="just">
              <a:spcBef>
                <a:spcPts val="600"/>
              </a:spcBef>
              <a:spcAft>
                <a:spcPts val="0"/>
              </a:spcAft>
              <a:buFont typeface="Arial" panose="020B0604020202020204" pitchFamily="34" charset="0"/>
              <a:buChar char="•"/>
            </a:pPr>
            <a:r>
              <a:rPr lang="es-ES" sz="2000" dirty="0">
                <a:latin typeface="Calibri"/>
                <a:ea typeface="Times New Roman"/>
                <a:cs typeface="Arial"/>
              </a:rPr>
              <a:t>A la fecha no existen </a:t>
            </a:r>
            <a:r>
              <a:rPr lang="es-ES" sz="2000" dirty="0" smtClean="0">
                <a:latin typeface="Calibri"/>
                <a:ea typeface="Times New Roman"/>
                <a:cs typeface="Arial"/>
              </a:rPr>
              <a:t>previsiones </a:t>
            </a:r>
            <a:r>
              <a:rPr lang="es-ES" sz="2000" dirty="0">
                <a:latin typeface="Calibri"/>
                <a:ea typeface="Times New Roman"/>
                <a:cs typeface="Arial"/>
              </a:rPr>
              <a:t>de relevancia de </a:t>
            </a:r>
            <a:r>
              <a:rPr lang="es-ES" sz="2000" dirty="0" smtClean="0">
                <a:latin typeface="Calibri"/>
                <a:ea typeface="Times New Roman"/>
                <a:cs typeface="Arial"/>
              </a:rPr>
              <a:t>precipitaciones para ninguna de las cuencas. No obstante lo anterior existen varios eventos previstos de importancia en zonas muy cercanas a la cuenca alta del río Uruguay</a:t>
            </a:r>
            <a:endParaRPr lang="es-UY" sz="2000" dirty="0">
              <a:latin typeface="Arial"/>
              <a:ea typeface="Times New Roman"/>
              <a:cs typeface="Times New Roman"/>
            </a:endParaRPr>
          </a:p>
          <a:p>
            <a:pPr marL="342900" indent="-342900" algn="just">
              <a:spcBef>
                <a:spcPts val="600"/>
              </a:spcBef>
              <a:spcAft>
                <a:spcPts val="0"/>
              </a:spcAft>
              <a:buFont typeface="Arial" panose="020B0604020202020204" pitchFamily="34" charset="0"/>
              <a:buChar char="•"/>
            </a:pPr>
            <a:r>
              <a:rPr lang="es-ES" sz="2000" dirty="0">
                <a:latin typeface="Calibri"/>
                <a:ea typeface="Times New Roman"/>
                <a:cs typeface="Arial"/>
              </a:rPr>
              <a:t>Durante la semana quedarán dos unidades indisponibles de Salto Grande.</a:t>
            </a:r>
            <a:endParaRPr lang="es-UY" sz="2000" dirty="0">
              <a:latin typeface="Arial"/>
              <a:ea typeface="Times New Roman"/>
              <a:cs typeface="Times New Roman"/>
            </a:endParaRPr>
          </a:p>
          <a:p>
            <a:pPr marL="342900" indent="-342900" algn="just">
              <a:spcBef>
                <a:spcPts val="600"/>
              </a:spcBef>
              <a:spcAft>
                <a:spcPts val="0"/>
              </a:spcAft>
              <a:buFont typeface="Arial" panose="020B0604020202020204" pitchFamily="34" charset="0"/>
              <a:buChar char="•"/>
            </a:pPr>
            <a:r>
              <a:rPr lang="es-ES" sz="2000" dirty="0">
                <a:latin typeface="Calibri"/>
                <a:ea typeface="Times New Roman"/>
                <a:cs typeface="Arial"/>
              </a:rPr>
              <a:t>Las previsiones de temperaturas </a:t>
            </a:r>
            <a:r>
              <a:rPr lang="es-ES" sz="2000" dirty="0" smtClean="0">
                <a:latin typeface="Calibri"/>
                <a:ea typeface="Times New Roman"/>
                <a:cs typeface="Arial"/>
              </a:rPr>
              <a:t>indican en el día de hoy máximas del orden de 30 </a:t>
            </a:r>
            <a:r>
              <a:rPr lang="es-ES" sz="2000" dirty="0">
                <a:latin typeface="Calibri"/>
                <a:ea typeface="Times New Roman"/>
                <a:cs typeface="Arial"/>
              </a:rPr>
              <a:t>°C durante toda la semana.</a:t>
            </a:r>
            <a:endParaRPr lang="es-UY" sz="2000" dirty="0">
              <a:latin typeface="Arial"/>
              <a:ea typeface="Times New Roman"/>
              <a:cs typeface="Times New Roman"/>
            </a:endParaRPr>
          </a:p>
          <a:p>
            <a:pPr marL="342900" indent="-342900" algn="just">
              <a:spcBef>
                <a:spcPts val="600"/>
              </a:spcBef>
              <a:spcAft>
                <a:spcPts val="0"/>
              </a:spcAft>
              <a:buFont typeface="Arial" panose="020B0604020202020204" pitchFamily="34" charset="0"/>
              <a:buChar char="•"/>
            </a:pPr>
            <a:r>
              <a:rPr lang="es-ES" sz="2000" dirty="0">
                <a:latin typeface="Calibri"/>
                <a:ea typeface="Times New Roman"/>
                <a:cs typeface="Arial"/>
              </a:rPr>
              <a:t>En vista de los pronósticos de precipitaciones se corrieron modelos considerando aportes con  lluvias y sin lluvias, los resultados de las corridas de corto plazo considerando aportes sin lluvias no despacharon térmico por lo cual no se corrieron modelos de corto plazo considerando aportes con lluvias</a:t>
            </a:r>
            <a:r>
              <a:rPr lang="es-ES" sz="2000" dirty="0" smtClean="0">
                <a:latin typeface="Calibri"/>
                <a:ea typeface="Times New Roman"/>
                <a:cs typeface="Arial"/>
              </a:rPr>
              <a:t>.</a:t>
            </a:r>
            <a:endParaRPr lang="es-UY" sz="2000" dirty="0">
              <a:latin typeface="Arial"/>
              <a:ea typeface="Times New Roman"/>
              <a:cs typeface="Times New Roman"/>
            </a:endParaRPr>
          </a:p>
          <a:p>
            <a:pPr algn="just">
              <a:spcBef>
                <a:spcPts val="600"/>
              </a:spcBef>
              <a:spcAft>
                <a:spcPts val="0"/>
              </a:spcAft>
            </a:pPr>
            <a:r>
              <a:rPr lang="es-ES" sz="2000" u="sng" dirty="0">
                <a:latin typeface="Calibri"/>
                <a:ea typeface="Times New Roman"/>
                <a:cs typeface="Arial"/>
              </a:rPr>
              <a:t>Modelos</a:t>
            </a:r>
            <a:endParaRPr lang="es-UY" sz="2000" dirty="0">
              <a:latin typeface="Arial"/>
              <a:ea typeface="Times New Roman"/>
              <a:cs typeface="Times New Roman"/>
            </a:endParaRPr>
          </a:p>
          <a:p>
            <a:pPr marL="342900" lvl="0" indent="-342900" algn="just">
              <a:spcBef>
                <a:spcPts val="600"/>
              </a:spcBef>
              <a:spcAft>
                <a:spcPts val="0"/>
              </a:spcAft>
              <a:buFont typeface="Symbol"/>
              <a:buChar char=""/>
            </a:pPr>
            <a:r>
              <a:rPr lang="es-ES" sz="2000" dirty="0" smtClean="0">
                <a:latin typeface="Calibri"/>
                <a:ea typeface="Times New Roman"/>
                <a:cs typeface="Arial"/>
              </a:rPr>
              <a:t>El </a:t>
            </a:r>
            <a:r>
              <a:rPr lang="es-ES" sz="2000" dirty="0">
                <a:latin typeface="Calibri"/>
                <a:ea typeface="Times New Roman"/>
                <a:cs typeface="Arial"/>
              </a:rPr>
              <a:t>CPC libre no despacha térmico </a:t>
            </a:r>
            <a:r>
              <a:rPr lang="es-ES" sz="2000" dirty="0" smtClean="0">
                <a:latin typeface="Calibri"/>
                <a:ea typeface="Times New Roman"/>
                <a:cs typeface="Arial"/>
              </a:rPr>
              <a:t>salvo por picos, obteniendo </a:t>
            </a:r>
            <a:r>
              <a:rPr lang="es-ES" sz="2000" dirty="0">
                <a:latin typeface="Calibri"/>
                <a:ea typeface="Times New Roman"/>
                <a:cs typeface="Arial"/>
              </a:rPr>
              <a:t>cotas de 35.39m vistos en SG y 38.58m en Palmar despachando a pleno Terra   .</a:t>
            </a:r>
            <a:endParaRPr lang="es-UY" sz="2000" dirty="0">
              <a:latin typeface="Arial"/>
              <a:ea typeface="Times New Roman"/>
              <a:cs typeface="Times New Roman"/>
            </a:endParaRPr>
          </a:p>
          <a:p>
            <a:pPr marL="342900" lvl="0" indent="-342900" algn="just">
              <a:spcBef>
                <a:spcPts val="600"/>
              </a:spcBef>
              <a:spcAft>
                <a:spcPts val="0"/>
              </a:spcAft>
              <a:buFont typeface="Symbol"/>
              <a:buChar char=""/>
            </a:pPr>
            <a:r>
              <a:rPr lang="es-ES" sz="2000" dirty="0">
                <a:latin typeface="Calibri"/>
                <a:ea typeface="Times New Roman"/>
                <a:cs typeface="Arial"/>
              </a:rPr>
              <a:t>El </a:t>
            </a:r>
            <a:r>
              <a:rPr lang="es-ES" sz="2000" dirty="0" err="1">
                <a:latin typeface="Calibri"/>
                <a:ea typeface="Times New Roman"/>
                <a:cs typeface="Arial"/>
              </a:rPr>
              <a:t>SimSEE</a:t>
            </a:r>
            <a:r>
              <a:rPr lang="es-ES" sz="2000" dirty="0">
                <a:latin typeface="Calibri"/>
                <a:ea typeface="Times New Roman"/>
                <a:cs typeface="Arial"/>
              </a:rPr>
              <a:t> libre no despacha térmico salvo por </a:t>
            </a:r>
            <a:r>
              <a:rPr lang="es-ES" sz="2000" dirty="0" smtClean="0">
                <a:latin typeface="Calibri"/>
                <a:ea typeface="Times New Roman"/>
                <a:cs typeface="Arial"/>
              </a:rPr>
              <a:t>picos </a:t>
            </a:r>
            <a:r>
              <a:rPr lang="es-ES" sz="2000" dirty="0">
                <a:latin typeface="Calibri"/>
                <a:ea typeface="Times New Roman"/>
                <a:cs typeface="Arial"/>
              </a:rPr>
              <a:t>(</a:t>
            </a:r>
            <a:r>
              <a:rPr lang="es-ES" sz="2000" dirty="0" smtClean="0">
                <a:latin typeface="Calibri"/>
                <a:ea typeface="Times New Roman"/>
                <a:cs typeface="Arial"/>
              </a:rPr>
              <a:t>motores) </a:t>
            </a:r>
            <a:r>
              <a:rPr lang="es-ES" sz="2000" dirty="0">
                <a:latin typeface="Calibri"/>
                <a:ea typeface="Times New Roman"/>
                <a:cs typeface="Arial"/>
              </a:rPr>
              <a:t>obteniendo cotas de 35.0 m vistos en SG y 38.6 m en Palmar despachando a pleno Terra</a:t>
            </a:r>
            <a:r>
              <a:rPr lang="es-ES" sz="2000" dirty="0" smtClean="0">
                <a:latin typeface="Calibri"/>
                <a:ea typeface="Times New Roman"/>
                <a:cs typeface="Arial"/>
              </a:rPr>
              <a:t>.</a:t>
            </a:r>
            <a:endParaRPr lang="es-UY" sz="2000" dirty="0">
              <a:latin typeface="Arial"/>
              <a:ea typeface="Times New Roman"/>
              <a:cs typeface="Times New Roman"/>
            </a:endParaRPr>
          </a:p>
        </p:txBody>
      </p:sp>
    </p:spTree>
  </p:cSld>
  <p:clrMapOvr>
    <a:masterClrMapping/>
  </p:clrMapOvr>
  <p:transition spd="slow">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idx="4294967295"/>
          </p:nvPr>
        </p:nvSpPr>
        <p:spPr>
          <a:xfrm>
            <a:off x="0" y="381000"/>
            <a:ext cx="9144000" cy="836613"/>
          </a:xfrm>
        </p:spPr>
        <p:txBody>
          <a:bodyPr/>
          <a:lstStyle/>
          <a:p>
            <a:r>
              <a:rPr lang="es-ES" sz="2800" smtClean="0"/>
              <a:t>DESPACHO PROPUESTO (viernes)</a:t>
            </a:r>
            <a:br>
              <a:rPr lang="es-ES" sz="2800" smtClean="0"/>
            </a:br>
            <a:endParaRPr lang="es-ES" sz="2000" smtClean="0"/>
          </a:p>
        </p:txBody>
      </p:sp>
      <p:sp>
        <p:nvSpPr>
          <p:cNvPr id="33794" name="Rectangle 3"/>
          <p:cNvSpPr>
            <a:spLocks noGrp="1" noChangeArrowheads="1"/>
          </p:cNvSpPr>
          <p:nvPr>
            <p:ph type="body" idx="4294967295"/>
          </p:nvPr>
        </p:nvSpPr>
        <p:spPr>
          <a:xfrm>
            <a:off x="152400" y="1143000"/>
            <a:ext cx="8763000" cy="4267200"/>
          </a:xfrm>
        </p:spPr>
        <p:txBody>
          <a:bodyPr/>
          <a:lstStyle/>
          <a:p>
            <a:pPr algn="just">
              <a:spcBef>
                <a:spcPts val="600"/>
              </a:spcBef>
              <a:spcAft>
                <a:spcPts val="0"/>
              </a:spcAft>
            </a:pPr>
            <a:r>
              <a:rPr lang="es-ES" sz="2000" dirty="0">
                <a:latin typeface="Calibri"/>
                <a:ea typeface="Times New Roman"/>
                <a:cs typeface="Arial"/>
              </a:rPr>
              <a:t>En vista </a:t>
            </a:r>
            <a:r>
              <a:rPr lang="es-ES" sz="2000" dirty="0" smtClean="0">
                <a:latin typeface="Calibri"/>
                <a:ea typeface="Times New Roman"/>
                <a:cs typeface="Arial"/>
              </a:rPr>
              <a:t>de </a:t>
            </a:r>
            <a:r>
              <a:rPr lang="es-ES" sz="2000" dirty="0">
                <a:latin typeface="Calibri"/>
                <a:ea typeface="Times New Roman"/>
                <a:cs typeface="Arial"/>
              </a:rPr>
              <a:t>lo antes expuesto </a:t>
            </a:r>
            <a:r>
              <a:rPr lang="es-ES" sz="2000" dirty="0" smtClean="0">
                <a:latin typeface="Calibri"/>
                <a:ea typeface="Times New Roman"/>
                <a:cs typeface="Arial"/>
              </a:rPr>
              <a:t> y en particular el resultado de los modelos se </a:t>
            </a:r>
            <a:r>
              <a:rPr lang="es-ES" sz="2000" dirty="0">
                <a:latin typeface="Calibri"/>
                <a:ea typeface="Times New Roman"/>
                <a:cs typeface="Arial"/>
              </a:rPr>
              <a:t>propone el siguiente despacho</a:t>
            </a:r>
            <a:r>
              <a:rPr lang="es-ES" sz="2000" dirty="0" smtClean="0">
                <a:latin typeface="Calibri"/>
                <a:ea typeface="Times New Roman"/>
                <a:cs typeface="Arial"/>
              </a:rPr>
              <a:t>:</a:t>
            </a:r>
            <a:endParaRPr lang="es-UY" sz="2000" dirty="0">
              <a:latin typeface="Arial"/>
              <a:ea typeface="Times New Roman"/>
              <a:cs typeface="Times New Roman"/>
            </a:endParaRPr>
          </a:p>
          <a:p>
            <a:pPr lvl="1" algn="just">
              <a:spcBef>
                <a:spcPts val="600"/>
              </a:spcBef>
              <a:spcAft>
                <a:spcPts val="0"/>
              </a:spcAft>
              <a:buFont typeface="Calibri"/>
              <a:buChar char="•"/>
            </a:pPr>
            <a:r>
              <a:rPr lang="es-ES" sz="2000" dirty="0">
                <a:latin typeface="Calibri"/>
                <a:ea typeface="Times New Roman"/>
                <a:cs typeface="Arial"/>
              </a:rPr>
              <a:t>Auto despachados. </a:t>
            </a:r>
            <a:endParaRPr lang="es-UY" sz="2000" dirty="0">
              <a:latin typeface="Arial"/>
              <a:ea typeface="Times New Roman"/>
              <a:cs typeface="Times New Roman"/>
            </a:endParaRPr>
          </a:p>
          <a:p>
            <a:pPr lvl="1" algn="just">
              <a:spcBef>
                <a:spcPts val="600"/>
              </a:spcBef>
              <a:spcAft>
                <a:spcPts val="0"/>
              </a:spcAft>
              <a:buFont typeface="Calibri"/>
              <a:buChar char="•"/>
            </a:pPr>
            <a:r>
              <a:rPr lang="es-ES" sz="2000" dirty="0">
                <a:latin typeface="Calibri"/>
                <a:ea typeface="Times New Roman"/>
                <a:cs typeface="Arial"/>
              </a:rPr>
              <a:t>Terra a pleno.</a:t>
            </a:r>
            <a:endParaRPr lang="es-UY" sz="2000" dirty="0">
              <a:latin typeface="Arial"/>
              <a:ea typeface="Times New Roman"/>
              <a:cs typeface="Times New Roman"/>
            </a:endParaRPr>
          </a:p>
          <a:p>
            <a:pPr lvl="1" algn="just">
              <a:spcBef>
                <a:spcPts val="600"/>
              </a:spcBef>
              <a:spcAft>
                <a:spcPts val="0"/>
              </a:spcAft>
              <a:buFont typeface="Calibri"/>
              <a:buChar char="•"/>
            </a:pPr>
            <a:r>
              <a:rPr lang="es-ES" sz="2000" dirty="0">
                <a:latin typeface="Calibri"/>
                <a:ea typeface="Times New Roman"/>
                <a:cs typeface="Arial"/>
              </a:rPr>
              <a:t>Palmar con cota objetivo de 38.6 m</a:t>
            </a:r>
            <a:endParaRPr lang="es-UY" sz="2000" dirty="0">
              <a:latin typeface="Arial"/>
              <a:ea typeface="Times New Roman"/>
              <a:cs typeface="Times New Roman"/>
            </a:endParaRPr>
          </a:p>
          <a:p>
            <a:pPr lvl="1" algn="just">
              <a:spcBef>
                <a:spcPts val="600"/>
              </a:spcBef>
              <a:spcAft>
                <a:spcPts val="0"/>
              </a:spcAft>
              <a:buFont typeface="Calibri"/>
              <a:buChar char="•"/>
            </a:pPr>
            <a:r>
              <a:rPr lang="es-ES" sz="2000" dirty="0">
                <a:latin typeface="Calibri"/>
                <a:ea typeface="Times New Roman"/>
                <a:cs typeface="Arial"/>
              </a:rPr>
              <a:t>Salto cierra la demanda.</a:t>
            </a:r>
            <a:endParaRPr lang="es-UY" sz="2000" dirty="0">
              <a:latin typeface="Arial"/>
              <a:ea typeface="Times New Roman"/>
              <a:cs typeface="Times New Roman"/>
            </a:endParaRPr>
          </a:p>
          <a:p>
            <a:pPr lvl="1" algn="just">
              <a:spcBef>
                <a:spcPts val="600"/>
              </a:spcBef>
              <a:spcAft>
                <a:spcPts val="0"/>
              </a:spcAft>
              <a:buFont typeface="Calibri"/>
              <a:buChar char="•"/>
            </a:pPr>
            <a:r>
              <a:rPr lang="es-ES" sz="2000" dirty="0">
                <a:latin typeface="Calibri"/>
                <a:ea typeface="Times New Roman"/>
                <a:cs typeface="Arial"/>
              </a:rPr>
              <a:t>Térmico </a:t>
            </a:r>
            <a:r>
              <a:rPr lang="es-ES" sz="2000" dirty="0" smtClean="0">
                <a:latin typeface="Calibri"/>
                <a:ea typeface="Times New Roman"/>
                <a:cs typeface="Arial"/>
              </a:rPr>
              <a:t>y generación </a:t>
            </a:r>
            <a:r>
              <a:rPr lang="es-ES" sz="2000" dirty="0" err="1" smtClean="0">
                <a:latin typeface="Calibri"/>
                <a:ea typeface="Times New Roman"/>
                <a:cs typeface="Arial"/>
              </a:rPr>
              <a:t>distribuída</a:t>
            </a:r>
            <a:r>
              <a:rPr lang="es-ES" sz="2000" dirty="0" smtClean="0">
                <a:latin typeface="Calibri"/>
                <a:ea typeface="Times New Roman"/>
                <a:cs typeface="Arial"/>
              </a:rPr>
              <a:t> de despacho centralizado (según el precio) de </a:t>
            </a:r>
            <a:r>
              <a:rPr lang="es-ES" sz="2000" dirty="0">
                <a:latin typeface="Calibri"/>
                <a:ea typeface="Times New Roman"/>
                <a:cs typeface="Arial"/>
              </a:rPr>
              <a:t>ser necesario para picos de potencia</a:t>
            </a:r>
            <a:r>
              <a:rPr lang="es-ES" sz="2000" dirty="0" smtClean="0">
                <a:latin typeface="Calibri"/>
                <a:ea typeface="Times New Roman"/>
                <a:cs typeface="Arial"/>
              </a:rPr>
              <a:t>.</a:t>
            </a:r>
            <a:endParaRPr lang="es-UY" sz="2000" dirty="0">
              <a:latin typeface="Arial"/>
              <a:ea typeface="Times New Roman"/>
              <a:cs typeface="Times New Roman"/>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6"/>
          <p:cNvSpPr txBox="1">
            <a:spLocks noGrp="1" noChangeArrowheads="1"/>
          </p:cNvSpPr>
          <p:nvPr/>
        </p:nvSpPr>
        <p:spPr bwMode="auto">
          <a:xfrm>
            <a:off x="6553200" y="6245225"/>
            <a:ext cx="2133600" cy="476250"/>
          </a:xfrm>
          <a:prstGeom prst="rect">
            <a:avLst/>
          </a:prstGeom>
          <a:noFill/>
          <a:ln w="9525">
            <a:noFill/>
            <a:miter lim="800000"/>
            <a:headEnd/>
            <a:tailEnd/>
          </a:ln>
        </p:spPr>
        <p:txBody>
          <a:bodyPr anchor="b"/>
          <a:lstStyle/>
          <a:p>
            <a:pPr algn="r"/>
            <a:fld id="{B3BCD743-953F-4714-821F-9F15FC819D5B}" type="slidenum">
              <a:rPr lang="es-ES"/>
              <a:pPr algn="r"/>
              <a:t>6</a:t>
            </a:fld>
            <a:endParaRPr lang="es-ES"/>
          </a:p>
        </p:txBody>
      </p:sp>
      <p:sp>
        <p:nvSpPr>
          <p:cNvPr id="36866" name="3 Marcador de fecha"/>
          <p:cNvSpPr txBox="1">
            <a:spLocks noGrp="1"/>
          </p:cNvSpPr>
          <p:nvPr/>
        </p:nvSpPr>
        <p:spPr bwMode="auto">
          <a:xfrm>
            <a:off x="457200" y="6245225"/>
            <a:ext cx="2133600" cy="476250"/>
          </a:xfrm>
          <a:prstGeom prst="rect">
            <a:avLst/>
          </a:prstGeom>
          <a:noFill/>
          <a:ln w="9525">
            <a:noFill/>
            <a:miter lim="800000"/>
            <a:headEnd/>
            <a:tailEnd/>
          </a:ln>
        </p:spPr>
        <p:txBody>
          <a:bodyPr anchor="b"/>
          <a:lstStyle/>
          <a:p>
            <a:fld id="{5118364F-29B4-4585-897F-EDB8AE73648B}" type="datetime1">
              <a:rPr lang="es-ES"/>
              <a:pPr/>
              <a:t>06/03/2015</a:t>
            </a:fld>
            <a:endParaRPr lang="es-ES"/>
          </a:p>
        </p:txBody>
      </p:sp>
      <p:sp>
        <p:nvSpPr>
          <p:cNvPr id="36867" name="5 Marcador de número de diapositiva"/>
          <p:cNvSpPr txBox="1">
            <a:spLocks noGrp="1"/>
          </p:cNvSpPr>
          <p:nvPr/>
        </p:nvSpPr>
        <p:spPr bwMode="auto">
          <a:xfrm>
            <a:off x="6553200" y="6245225"/>
            <a:ext cx="2133600" cy="476250"/>
          </a:xfrm>
          <a:prstGeom prst="rect">
            <a:avLst/>
          </a:prstGeom>
          <a:noFill/>
          <a:ln w="9525">
            <a:noFill/>
            <a:miter lim="800000"/>
            <a:headEnd/>
            <a:tailEnd/>
          </a:ln>
        </p:spPr>
        <p:txBody>
          <a:bodyPr anchor="b"/>
          <a:lstStyle/>
          <a:p>
            <a:pPr algn="r"/>
            <a:fld id="{85D3E4C9-CCCE-4C70-A5F8-6476C35797B0}" type="slidenum">
              <a:rPr lang="es-ES"/>
              <a:pPr algn="r"/>
              <a:t>6</a:t>
            </a:fld>
            <a:endParaRPr lang="es-ES"/>
          </a:p>
        </p:txBody>
      </p:sp>
      <p:sp>
        <p:nvSpPr>
          <p:cNvPr id="36868" name="Rectangle 2"/>
          <p:cNvSpPr>
            <a:spLocks noGrp="1" noChangeArrowheads="1"/>
          </p:cNvSpPr>
          <p:nvPr>
            <p:ph type="title" idx="4294967295"/>
          </p:nvPr>
        </p:nvSpPr>
        <p:spPr>
          <a:xfrm>
            <a:off x="381000" y="2971800"/>
            <a:ext cx="8229600" cy="1384300"/>
          </a:xfrm>
        </p:spPr>
        <p:txBody>
          <a:bodyPr/>
          <a:lstStyle/>
          <a:p>
            <a:r>
              <a:rPr lang="es-UY" b="0" smtClean="0"/>
              <a:t>Resultados de la semana en curso:</a:t>
            </a:r>
            <a:r>
              <a:rPr lang="es-UY" smtClean="0"/>
              <a:t/>
            </a:r>
            <a:br>
              <a:rPr lang="es-UY" smtClean="0"/>
            </a:br>
            <a:r>
              <a:rPr lang="es-UY" sz="1800" smtClean="0"/>
              <a:t>Comparación ejecutado-programado</a:t>
            </a:r>
            <a:br>
              <a:rPr lang="es-UY" sz="1800" smtClean="0"/>
            </a:br>
            <a:r>
              <a:rPr lang="es-UY" sz="1800" smtClean="0"/>
              <a:t>.</a:t>
            </a:r>
            <a:br>
              <a:rPr lang="es-UY" sz="1800" smtClean="0"/>
            </a:br>
            <a:r>
              <a:rPr lang="es-UY" smtClean="0"/>
              <a:t/>
            </a:r>
            <a:br>
              <a:rPr lang="es-UY" smtClean="0"/>
            </a:br>
            <a:endParaRPr lang="es-ES" sz="2000" smtClean="0">
              <a:solidFill>
                <a:schemeClr val="tx1"/>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1 Título"/>
          <p:cNvSpPr>
            <a:spLocks noGrp="1"/>
          </p:cNvSpPr>
          <p:nvPr>
            <p:ph type="title"/>
          </p:nvPr>
        </p:nvSpPr>
        <p:spPr>
          <a:xfrm>
            <a:off x="609600" y="228600"/>
            <a:ext cx="7772400" cy="533400"/>
          </a:xfrm>
        </p:spPr>
        <p:txBody>
          <a:bodyPr/>
          <a:lstStyle/>
          <a:p>
            <a:r>
              <a:rPr lang="es-UY" smtClean="0"/>
              <a:t>Datos globales semanales</a:t>
            </a:r>
            <a:br>
              <a:rPr lang="es-UY" smtClean="0"/>
            </a:br>
            <a:r>
              <a:rPr lang="es-UY" smtClean="0"/>
              <a:t>(jueves)</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058" y="1600200"/>
            <a:ext cx="8783638" cy="2487659"/>
          </a:xfrm>
          <a:prstGeom prst="rect">
            <a:avLst/>
          </a:prstGeom>
          <a:noFill/>
          <a:ln w="31750" cmpd="thickThin">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1 Título"/>
          <p:cNvSpPr>
            <a:spLocks noGrp="1"/>
          </p:cNvSpPr>
          <p:nvPr>
            <p:ph type="title"/>
          </p:nvPr>
        </p:nvSpPr>
        <p:spPr>
          <a:xfrm>
            <a:off x="0" y="228600"/>
            <a:ext cx="9144000" cy="685800"/>
          </a:xfrm>
        </p:spPr>
        <p:txBody>
          <a:bodyPr/>
          <a:lstStyle/>
          <a:p>
            <a:r>
              <a:rPr lang="es-ES" sz="2000" smtClean="0"/>
              <a:t>Comparación previsto-ejecutado suministro de la demanda </a:t>
            </a:r>
            <a:r>
              <a:rPr lang="es-ES" sz="2800" smtClean="0"/>
              <a:t/>
            </a:r>
            <a:br>
              <a:rPr lang="es-ES" sz="2800" smtClean="0"/>
            </a:br>
            <a:endParaRPr lang="es-UY" sz="240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609600"/>
            <a:ext cx="4572000" cy="6093746"/>
          </a:xfrm>
          <a:prstGeom prst="rect">
            <a:avLst/>
          </a:prstGeom>
          <a:noFill/>
          <a:ln w="31750" cmpd="thickThin">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609600"/>
            <a:ext cx="2286000" cy="6123215"/>
          </a:xfrm>
          <a:prstGeom prst="rect">
            <a:avLst/>
          </a:prstGeom>
          <a:noFill/>
          <a:ln w="31750" cmpd="thickThin">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1 Título"/>
          <p:cNvSpPr>
            <a:spLocks noGrp="1"/>
          </p:cNvSpPr>
          <p:nvPr>
            <p:ph type="title"/>
          </p:nvPr>
        </p:nvSpPr>
        <p:spPr>
          <a:xfrm>
            <a:off x="609600" y="228600"/>
            <a:ext cx="7772400" cy="1143000"/>
          </a:xfrm>
        </p:spPr>
        <p:txBody>
          <a:bodyPr/>
          <a:lstStyle/>
          <a:p>
            <a:r>
              <a:rPr lang="es-UY" dirty="0" smtClean="0"/>
              <a:t>Previsión de generación eólica en base de datos del viernes 27/2</a:t>
            </a: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19237"/>
            <a:ext cx="7924800" cy="4673301"/>
          </a:xfrm>
          <a:prstGeom prst="rect">
            <a:avLst/>
          </a:prstGeom>
          <a:noFill/>
          <a:ln w="31750" cmpd="thickThin">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dissolve/>
  </p:transition>
  <p:timing>
    <p:tnLst>
      <p:par>
        <p:cTn id="1" dur="indefinite" restart="never" nodeType="tmRoot"/>
      </p:par>
    </p:tnLst>
  </p:timing>
</p:sld>
</file>

<file path=ppt/theme/theme1.xml><?xml version="1.0" encoding="utf-8"?>
<a:theme xmlns:a="http://schemas.openxmlformats.org/drawingml/2006/main" name="Presentación en blanco">
  <a:themeElements>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esentación en blanco">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lnDef>
  </a:objectDefaults>
  <a:extraClrSchemeLst>
    <a:extraClrScheme>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ción en blanc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sentación en blanc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sentación en blanc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sentación en blanc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sentación en blanc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sentación en blanc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seño personalizado">
  <a:themeElements>
    <a:clrScheme name="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ersonaliz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38100" cap="flat" cmpd="dbl"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s-ES" sz="1200" b="0" i="0" u="none" strike="noStrike" cap="none" normalizeH="0" baseline="0" smtClean="0">
            <a:ln>
              <a:noFill/>
            </a:ln>
            <a:solidFill>
              <a:schemeClr val="bg1"/>
            </a:solidFill>
            <a:effectLst/>
            <a:latin typeface="Arial" charset="0"/>
          </a:defRPr>
        </a:defPPr>
      </a:lstStyle>
    </a:lnDef>
  </a:objectDefaults>
  <a:extraClrSchemeLst>
    <a:extraClrScheme>
      <a:clrScheme name="Diseño 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ersonaliz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ersonaliz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ersonaliz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ersonaliz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ersonaliz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ersonaliz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ersonaliz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ersonaliz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ersonaliz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ersonaliz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ersonaliz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0.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11.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4.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5.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6.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7.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8.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9.xml><?xml version="1.0" encoding="utf-8"?>
<a:themeOverride xmlns:a="http://schemas.openxmlformats.org/drawingml/2006/main">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167066</TotalTime>
  <Words>563</Words>
  <Application>Microsoft Office PowerPoint</Application>
  <PresentationFormat>Presentación en pantalla (4:3)</PresentationFormat>
  <Paragraphs>82</Paragraphs>
  <Slides>34</Slides>
  <Notes>7</Notes>
  <HiddenSlides>0</HiddenSlides>
  <MMClips>0</MMClips>
  <ScaleCrop>false</ScaleCrop>
  <HeadingPairs>
    <vt:vector size="4" baseType="variant">
      <vt:variant>
        <vt:lpstr>Tema</vt:lpstr>
      </vt:variant>
      <vt:variant>
        <vt:i4>2</vt:i4>
      </vt:variant>
      <vt:variant>
        <vt:lpstr>Títulos de diapositiva</vt:lpstr>
      </vt:variant>
      <vt:variant>
        <vt:i4>34</vt:i4>
      </vt:variant>
    </vt:vector>
  </HeadingPairs>
  <TitlesOfParts>
    <vt:vector size="36" baseType="lpstr">
      <vt:lpstr>Presentación en blanco</vt:lpstr>
      <vt:lpstr>Diseño personalizado</vt:lpstr>
      <vt:lpstr>Resultados de la semana en curso  y  programación de la semana 10 de 2015      V2  </vt:lpstr>
      <vt:lpstr>Resultados de la semana en curso: Comentarios generales</vt:lpstr>
      <vt:lpstr>Resumen general de la semana  9/15 </vt:lpstr>
      <vt:lpstr>Perspectivas para la semana próxima N° 10/15</vt:lpstr>
      <vt:lpstr>DESPACHO PROPUESTO (viernes) </vt:lpstr>
      <vt:lpstr>Resultados de la semana en curso: Comparación ejecutado-programado .  </vt:lpstr>
      <vt:lpstr>Datos globales semanales (jueves)</vt:lpstr>
      <vt:lpstr>Comparación previsto-ejecutado suministro de la demanda  </vt:lpstr>
      <vt:lpstr>Previsión de generación eólica en base de datos del viernes 27/2</vt:lpstr>
      <vt:lpstr>Evolución de la demanda</vt:lpstr>
      <vt:lpstr>COMPARATIVO DE APORTES DE CENTRALES HIDRAULICAS SALTO GRANDE</vt:lpstr>
      <vt:lpstr>RIO NEGRO</vt:lpstr>
      <vt:lpstr>Semana próxima</vt:lpstr>
      <vt:lpstr>Previsión temperaturas (Accuweather, viernes)</vt:lpstr>
      <vt:lpstr>Precipitaciones previstas para los próximos días, Fuente INMET (VIERNES)</vt:lpstr>
      <vt:lpstr>Presentación de PowerPoint</vt:lpstr>
      <vt:lpstr>Previsión aportes Salto Grande (Fuente CTM, viernes)</vt:lpstr>
      <vt:lpstr>Programación semanal 2015-10 </vt:lpstr>
      <vt:lpstr>Clase hidrológica, calculada con aportes sin lluvias previstas</vt:lpstr>
      <vt:lpstr>COSTO GENERACIÓN TÉRMICA</vt:lpstr>
      <vt:lpstr>PREVISIÓN DE MANTENIMIENTOS</vt:lpstr>
      <vt:lpstr>MODELOS</vt:lpstr>
      <vt:lpstr>Opergen</vt:lpstr>
      <vt:lpstr>Mediano plazo, aportes sin considerar lluvias previstas</vt:lpstr>
      <vt:lpstr>Caso libre, con aportes calculados sin lluvias previstas (hidrógrafos miércoles)</vt:lpstr>
      <vt:lpstr>Presentación de PowerPoint</vt:lpstr>
      <vt:lpstr>SIMSEE</vt:lpstr>
      <vt:lpstr>Caso 10- libre con aportes sin lluvias</vt:lpstr>
      <vt:lpstr>Presentación de PowerPoint</vt:lpstr>
      <vt:lpstr>Programa de generación de la semana 10/15:  </vt:lpstr>
      <vt:lpstr>Programa semanal (jueves)</vt:lpstr>
      <vt:lpstr>Programa semanal </vt:lpstr>
      <vt:lpstr>Programa semanal </vt:lpstr>
      <vt:lpstr>Programa de principales trabajos en la red</vt:lpstr>
    </vt:vector>
  </TitlesOfParts>
  <Company>UTE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itle>
  <dc:creator>at</dc:creator>
  <cp:lastModifiedBy>Administrador</cp:lastModifiedBy>
  <cp:revision>3100</cp:revision>
  <dcterms:created xsi:type="dcterms:W3CDTF">2010-01-29T12:03:38Z</dcterms:created>
  <dcterms:modified xsi:type="dcterms:W3CDTF">2015-03-06T14:37:05Z</dcterms:modified>
</cp:coreProperties>
</file>